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
          <a:latin typeface="Calibri"/>
          <a:ea typeface="Calibri"/>
          <a:cs typeface="Calibri"/>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
          <a:latin typeface="Calibri"/>
          <a:ea typeface="Calibri"/>
          <a:cs typeface="Calibri"/>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Shape 114"/>
          <p:cNvSpPr/>
          <p:nvPr>
            <p:ph type="sldImg"/>
          </p:nvPr>
        </p:nvSpPr>
        <p:spPr>
          <a:prstGeom prst="rect">
            <a:avLst/>
          </a:prstGeom>
        </p:spPr>
        <p:txBody>
          <a:bodyPr/>
          <a:lstStyle/>
          <a:p>
            <a:pPr/>
          </a:p>
        </p:txBody>
      </p:sp>
      <p:sp>
        <p:nvSpPr>
          <p:cNvPr id="115" name="Shape 115"/>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hape 119"/>
          <p:cNvSpPr/>
          <p:nvPr>
            <p:ph type="sldImg"/>
          </p:nvPr>
        </p:nvSpPr>
        <p:spPr>
          <a:prstGeom prst="rect">
            <a:avLst/>
          </a:prstGeom>
        </p:spPr>
        <p:txBody>
          <a:bodyPr/>
          <a:lstStyle/>
          <a:p>
            <a:pPr/>
          </a:p>
        </p:txBody>
      </p:sp>
      <p:sp>
        <p:nvSpPr>
          <p:cNvPr id="120" name="Shape 120"/>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a:p>
        </p:txBody>
      </p:sp>
      <p:sp>
        <p:nvSpPr>
          <p:cNvPr id="125" name="Shape 125"/>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5" y="312537"/>
            <a:ext cx="7804550" cy="1518050"/>
          </a:xfrm>
          <a:prstGeom prst="rect">
            <a:avLst/>
          </a:prstGeom>
        </p:spPr>
        <p:txBody>
          <a:bodyPr lIns="35716" tIns="35716" rIns="35716" bIns="35716">
            <a:normAutofit fontScale="100000" lnSpcReduction="0"/>
          </a:bodyPr>
          <a:lstStyle>
            <a:lvl1pPr>
              <a:lnSpc>
                <a:spcPct val="100000"/>
              </a:lnSpc>
              <a:defRPr sz="5600">
                <a:solidFill>
                  <a:srgbClr val="000080"/>
                </a:solidFill>
                <a:latin typeface="Calibri"/>
                <a:ea typeface="Calibri"/>
                <a:cs typeface="Calibri"/>
                <a:sym typeface="Calibri"/>
              </a:defRPr>
            </a:lvl1pPr>
          </a:lstStyle>
          <a:p>
            <a:pPr/>
            <a:r>
              <a:t>Title Text</a:t>
            </a:r>
          </a:p>
        </p:txBody>
      </p:sp>
      <p:sp>
        <p:nvSpPr>
          <p:cNvPr id="89" name="Body Level One…"/>
          <p:cNvSpPr txBox="1"/>
          <p:nvPr>
            <p:ph type="body" idx="1"/>
          </p:nvPr>
        </p:nvSpPr>
        <p:spPr>
          <a:xfrm>
            <a:off x="669725" y="1830583"/>
            <a:ext cx="7804550" cy="4420200"/>
          </a:xfrm>
          <a:prstGeom prst="rect">
            <a:avLst/>
          </a:prstGeom>
        </p:spPr>
        <p:txBody>
          <a:bodyPr lIns="35716" tIns="35716" rIns="35716" bIns="35716" anchor="ctr">
            <a:normAutofit fontScale="100000" lnSpcReduction="0"/>
          </a:bodyPr>
          <a:lstStyle>
            <a:lvl1pPr marL="296333" indent="-296333" defTabSz="410763">
              <a:spcBef>
                <a:spcPts val="2900"/>
              </a:spcBef>
              <a:buSzPct val="75000"/>
              <a:buFontTx/>
              <a:defRPr sz="2400">
                <a:uFillTx/>
                <a:latin typeface="Helvetica Light"/>
                <a:ea typeface="Helvetica Light"/>
                <a:cs typeface="Helvetica Light"/>
                <a:sym typeface="Helvetica Light"/>
              </a:defRPr>
            </a:lvl1pPr>
            <a:lvl2pPr marL="740832" indent="-296332" defTabSz="410763">
              <a:spcBef>
                <a:spcPts val="2900"/>
              </a:spcBef>
              <a:buSzPct val="75000"/>
              <a:buFontTx/>
              <a:buChar char="•"/>
              <a:defRPr sz="2400">
                <a:uFillTx/>
                <a:latin typeface="Helvetica Light"/>
                <a:ea typeface="Helvetica Light"/>
                <a:cs typeface="Helvetica Light"/>
                <a:sym typeface="Helvetica Light"/>
              </a:defRPr>
            </a:lvl2pPr>
            <a:lvl3pPr marL="1185332" indent="-296332" defTabSz="410763">
              <a:spcBef>
                <a:spcPts val="2900"/>
              </a:spcBef>
              <a:buSzPct val="75000"/>
              <a:buFontTx/>
              <a:defRPr sz="2400">
                <a:uFillTx/>
                <a:latin typeface="Helvetica Light"/>
                <a:ea typeface="Helvetica Light"/>
                <a:cs typeface="Helvetica Light"/>
                <a:sym typeface="Helvetica Light"/>
              </a:defRPr>
            </a:lvl3pPr>
            <a:lvl4pPr marL="1629833" indent="-296332" defTabSz="410763">
              <a:spcBef>
                <a:spcPts val="2900"/>
              </a:spcBef>
              <a:buSzPct val="75000"/>
              <a:buFontTx/>
              <a:buChar char="•"/>
              <a:defRPr sz="2400">
                <a:uFillTx/>
                <a:latin typeface="Helvetica Light"/>
                <a:ea typeface="Helvetica Light"/>
                <a:cs typeface="Helvetica Light"/>
                <a:sym typeface="Helvetica Light"/>
              </a:defRPr>
            </a:lvl4pPr>
            <a:lvl5pPr marL="2074333" indent="-296333" defTabSz="410763">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3" y="6505277"/>
            <a:ext cx="253604" cy="249235"/>
          </a:xfrm>
          <a:prstGeom prst="rect">
            <a:avLst/>
          </a:prstGeom>
        </p:spPr>
        <p:txBody>
          <a:bodyPr wrap="none" lIns="35716" tIns="35716" rIns="35716" bIns="35716" anchor="t"/>
          <a:lstStyle>
            <a:lvl1pPr algn="ctr" defTabSz="410763">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lnSpc>
                <a:spcPts val="8700"/>
              </a:lnSpc>
              <a:defRPr sz="5600">
                <a:uFillTx/>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4" name="Title Text"/>
          <p:cNvSpPr txBox="1"/>
          <p:nvPr>
            <p:ph type="title"/>
          </p:nvPr>
        </p:nvSpPr>
        <p:spPr>
          <a:xfrm>
            <a:off x="457200" y="274638"/>
            <a:ext cx="8229600" cy="1143001"/>
          </a:xfrm>
          <a:prstGeom prst="rect">
            <a:avLst/>
          </a:prstGeom>
        </p:spPr>
        <p:txBody>
          <a:bodyPr>
            <a:normAutofit fontScale="100000" lnSpcReduction="0"/>
          </a:bodyPr>
          <a:lstStyle>
            <a:lvl1pPr defTabSz="914400">
              <a:lnSpc>
                <a:spcPts val="7200"/>
              </a:lnSpc>
              <a:defRPr b="0" sz="4400">
                <a:solidFill>
                  <a:srgbClr val="000000"/>
                </a:solidFill>
                <a:uFillTx/>
              </a:defRPr>
            </a:lvl1pPr>
          </a:lstStyle>
          <a:p>
            <a:pPr/>
            <a:r>
              <a:t>Title Text</a:t>
            </a:r>
          </a:p>
        </p:txBody>
      </p:sp>
      <p:sp>
        <p:nvSpPr>
          <p:cNvPr id="35" name="Body Level One…"/>
          <p:cNvSpPr txBox="1"/>
          <p:nvPr>
            <p:ph type="body" sz="half" idx="1"/>
          </p:nvPr>
        </p:nvSpPr>
        <p:spPr>
          <a:xfrm>
            <a:off x="457200" y="1600200"/>
            <a:ext cx="4038600" cy="4525963"/>
          </a:xfrm>
          <a:prstGeom prst="rect">
            <a:avLst/>
          </a:prstGeom>
        </p:spPr>
        <p:txBody>
          <a:bodyPr>
            <a:normAutofit fontScale="100000" lnSpcReduction="0"/>
          </a:bodyPr>
          <a:lstStyle>
            <a:lvl1pPr defTabSz="914400">
              <a:spcBef>
                <a:spcPts val="600"/>
              </a:spcBef>
              <a:defRPr sz="2800">
                <a:uFillTx/>
              </a:defRPr>
            </a:lvl1pPr>
            <a:lvl2pPr marL="790575" indent="-333375" defTabSz="914400">
              <a:spcBef>
                <a:spcPts val="600"/>
              </a:spcBef>
              <a:defRPr sz="2800">
                <a:uFillTx/>
              </a:defRPr>
            </a:lvl2pPr>
            <a:lvl3pPr marL="1234439" indent="-320039" defTabSz="914400">
              <a:spcBef>
                <a:spcPts val="600"/>
              </a:spcBef>
              <a:defRPr sz="2800">
                <a:uFillTx/>
              </a:defRPr>
            </a:lvl3pPr>
            <a:lvl4pPr marL="1727200" indent="-355600" defTabSz="914400">
              <a:spcBef>
                <a:spcPts val="600"/>
              </a:spcBef>
              <a:defRPr sz="2800">
                <a:uFillTx/>
              </a:defRPr>
            </a:lvl4pPr>
            <a:lvl5pPr marL="2184400" indent="-355600" defTabSz="914400">
              <a:spcBef>
                <a:spcPts val="600"/>
              </a:spcBef>
              <a:defRPr sz="2800">
                <a:uFillTx/>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8428176" y="6404292"/>
            <a:ext cx="258624" cy="269241"/>
          </a:xfrm>
          <a:prstGeom prst="rect">
            <a:avLst/>
          </a:prstGeom>
        </p:spPr>
        <p:txBody>
          <a:bodyPr wrap="none"/>
          <a:lstStyle>
            <a:lvl1pPr defTabSz="914400">
              <a:defRPr>
                <a:solidFill>
                  <a:srgbClr val="888888"/>
                </a:solidFill>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43" name="Title Text"/>
          <p:cNvSpPr txBox="1"/>
          <p:nvPr>
            <p:ph type="title"/>
          </p:nvPr>
        </p:nvSpPr>
        <p:spPr>
          <a:xfrm>
            <a:off x="457200" y="274638"/>
            <a:ext cx="8229600" cy="1143001"/>
          </a:xfrm>
          <a:prstGeom prst="rect">
            <a:avLst/>
          </a:prstGeom>
        </p:spPr>
        <p:txBody>
          <a:bodyPr>
            <a:normAutofit fontScale="100000" lnSpcReduction="0"/>
          </a:bodyPr>
          <a:lstStyle>
            <a:lvl1pPr defTabSz="914400">
              <a:lnSpc>
                <a:spcPts val="7200"/>
              </a:lnSpc>
              <a:defRPr b="0" sz="4400">
                <a:solidFill>
                  <a:srgbClr val="000000"/>
                </a:solidFill>
                <a:uFillTx/>
              </a:defRPr>
            </a:lvl1pPr>
          </a:lstStyle>
          <a:p>
            <a:pPr/>
            <a:r>
              <a:t>Title Text</a:t>
            </a:r>
          </a:p>
        </p:txBody>
      </p:sp>
      <p:sp>
        <p:nvSpPr>
          <p:cNvPr id="44" name="Body Level One…"/>
          <p:cNvSpPr txBox="1"/>
          <p:nvPr>
            <p:ph type="body" idx="1"/>
          </p:nvPr>
        </p:nvSpPr>
        <p:spPr>
          <a:xfrm>
            <a:off x="457200" y="1600200"/>
            <a:ext cx="8229600" cy="4525963"/>
          </a:xfrm>
          <a:prstGeom prst="rect">
            <a:avLst/>
          </a:prstGeom>
        </p:spPr>
        <p:txBody>
          <a:bodyPr>
            <a:normAutofit fontScale="100000" lnSpcReduction="0"/>
          </a:bodyPr>
          <a:lstStyle>
            <a:lvl1pPr defTabSz="914400">
              <a:defRPr>
                <a:uFillTx/>
              </a:defRPr>
            </a:lvl1pPr>
            <a:lvl2pPr defTabSz="914400">
              <a:defRPr>
                <a:uFillTx/>
              </a:defRPr>
            </a:lvl2pPr>
            <a:lvl3pPr defTabSz="914400">
              <a:defRPr>
                <a:uFillTx/>
              </a:defRPr>
            </a:lvl3pPr>
            <a:lvl4pPr defTabSz="914400">
              <a:defRPr>
                <a:uFillTx/>
              </a:defRPr>
            </a:lvl4pPr>
            <a:lvl5pPr marL="2194560" indent="-365760" defTabSz="914400">
              <a:defRPr>
                <a:uFillTx/>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8428176" y="6404292"/>
            <a:ext cx="258624" cy="269241"/>
          </a:xfrm>
          <a:prstGeom prst="rect">
            <a:avLst/>
          </a:prstGeom>
        </p:spPr>
        <p:txBody>
          <a:bodyPr wrap="none"/>
          <a:lstStyle>
            <a:lvl1pPr defTabSz="914400">
              <a:defRPr>
                <a:solidFill>
                  <a:srgbClr val="888888"/>
                </a:solidFill>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Text, and Content">
    <p:spTree>
      <p:nvGrpSpPr>
        <p:cNvPr id="1" name=""/>
        <p:cNvGrpSpPr/>
        <p:nvPr/>
      </p:nvGrpSpPr>
      <p:grpSpPr>
        <a:xfrm>
          <a:off x="0" y="0"/>
          <a:ext cx="0" cy="0"/>
          <a:chOff x="0" y="0"/>
          <a:chExt cx="0" cy="0"/>
        </a:xfrm>
      </p:grpSpPr>
      <p:sp>
        <p:nvSpPr>
          <p:cNvPr id="52" name="Title Text"/>
          <p:cNvSpPr txBox="1"/>
          <p:nvPr>
            <p:ph type="title"/>
          </p:nvPr>
        </p:nvSpPr>
        <p:spPr>
          <a:xfrm>
            <a:off x="457200" y="277813"/>
            <a:ext cx="8229600" cy="1139826"/>
          </a:xfrm>
          <a:prstGeom prst="rect">
            <a:avLst/>
          </a:prstGeom>
        </p:spPr>
        <p:txBody>
          <a:bodyPr>
            <a:normAutofit fontScale="100000" lnSpcReduction="0"/>
          </a:bodyPr>
          <a:lstStyle>
            <a:lvl1pPr defTabSz="914400">
              <a:lnSpc>
                <a:spcPts val="7200"/>
              </a:lnSpc>
              <a:defRPr b="0" sz="4400">
                <a:solidFill>
                  <a:srgbClr val="000000"/>
                </a:solidFill>
                <a:uFillTx/>
              </a:defRPr>
            </a:lvl1pPr>
          </a:lstStyle>
          <a:p>
            <a:pPr/>
            <a:r>
              <a:t>Title Text</a:t>
            </a:r>
          </a:p>
        </p:txBody>
      </p:sp>
      <p:sp>
        <p:nvSpPr>
          <p:cNvPr id="53" name="Body Level One…"/>
          <p:cNvSpPr txBox="1"/>
          <p:nvPr>
            <p:ph type="body" sz="half" idx="1"/>
          </p:nvPr>
        </p:nvSpPr>
        <p:spPr>
          <a:xfrm>
            <a:off x="457200" y="1600200"/>
            <a:ext cx="4038600" cy="4530725"/>
          </a:xfrm>
          <a:prstGeom prst="rect">
            <a:avLst/>
          </a:prstGeom>
        </p:spPr>
        <p:txBody>
          <a:bodyPr>
            <a:normAutofit fontScale="100000" lnSpcReduction="0"/>
          </a:bodyPr>
          <a:lstStyle>
            <a:lvl1pPr defTabSz="914400">
              <a:defRPr>
                <a:uFillTx/>
              </a:defRPr>
            </a:lvl1pPr>
            <a:lvl2pPr defTabSz="914400">
              <a:defRPr>
                <a:uFillTx/>
              </a:defRPr>
            </a:lvl2pPr>
            <a:lvl3pPr defTabSz="914400">
              <a:defRPr>
                <a:uFillTx/>
              </a:defRPr>
            </a:lvl3pPr>
            <a:lvl4pPr defTabSz="914400">
              <a:defRPr>
                <a:uFillTx/>
              </a:defRPr>
            </a:lvl4pPr>
            <a:lvl5pPr marL="2194560" indent="-365760" defTabSz="914400">
              <a:defRPr>
                <a:uFillTx/>
              </a:defRPr>
            </a:lvl5pPr>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8428176" y="6404292"/>
            <a:ext cx="258624" cy="269241"/>
          </a:xfrm>
          <a:prstGeom prst="rect">
            <a:avLst/>
          </a:prstGeom>
        </p:spPr>
        <p:txBody>
          <a:bodyPr wrap="none"/>
          <a:lstStyle>
            <a:lvl1pPr defTabSz="914400">
              <a:defRPr>
                <a:solidFill>
                  <a:srgbClr val="888888"/>
                </a:solidFill>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normAutofit fontScale="100000" lnSpcReduction="0"/>
          </a:bodyPr>
          <a:lstStyle>
            <a:lvl1pPr defTabSz="410765">
              <a:lnSpc>
                <a:spcPct val="100000"/>
              </a:lnSpc>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62" name="Body Level One…"/>
          <p:cNvSpPr txBox="1"/>
          <p:nvPr>
            <p:ph type="body" sz="quarter" idx="1"/>
          </p:nvPr>
        </p:nvSpPr>
        <p:spPr>
          <a:xfrm>
            <a:off x="892968" y="3545085"/>
            <a:ext cx="7358064" cy="794744"/>
          </a:xfrm>
          <a:prstGeom prst="rect">
            <a:avLst/>
          </a:prstGeom>
        </p:spPr>
        <p:txBody>
          <a:bodyPr lIns="35718" tIns="35718" rIns="35718" bIns="35718">
            <a:normAutofit fontScale="100000" lnSpcReduction="0"/>
          </a:bodyPr>
          <a:lstStyle>
            <a:lvl1pPr marL="0" indent="0" algn="ctr" defTabSz="410765">
              <a:spcBef>
                <a:spcPts val="0"/>
              </a:spcBef>
              <a:buSzTx/>
              <a:buFontTx/>
              <a:buNone/>
              <a:defRPr sz="2600">
                <a:uFillTx/>
                <a:latin typeface="Helvetica Neue"/>
                <a:ea typeface="Helvetica Neue"/>
                <a:cs typeface="Helvetica Neue"/>
                <a:sym typeface="Helvetica Neue"/>
              </a:defRPr>
            </a:lvl1pPr>
            <a:lvl2pPr marL="0" indent="0" algn="ctr" defTabSz="410765">
              <a:spcBef>
                <a:spcPts val="0"/>
              </a:spcBef>
              <a:buSzTx/>
              <a:buFontTx/>
              <a:buNone/>
              <a:defRPr sz="2600">
                <a:uFillTx/>
                <a:latin typeface="Helvetica Neue"/>
                <a:ea typeface="Helvetica Neue"/>
                <a:cs typeface="Helvetica Neue"/>
                <a:sym typeface="Helvetica Neue"/>
              </a:defRPr>
            </a:lvl2pPr>
            <a:lvl3pPr marL="0" indent="0" algn="ctr" defTabSz="410765">
              <a:spcBef>
                <a:spcPts val="0"/>
              </a:spcBef>
              <a:buSzTx/>
              <a:buFontTx/>
              <a:buNone/>
              <a:defRPr sz="2600">
                <a:uFillTx/>
                <a:latin typeface="Helvetica Neue"/>
                <a:ea typeface="Helvetica Neue"/>
                <a:cs typeface="Helvetica Neue"/>
                <a:sym typeface="Helvetica Neue"/>
              </a:defRPr>
            </a:lvl3pPr>
            <a:lvl4pPr marL="0" indent="0" algn="ctr" defTabSz="410765">
              <a:spcBef>
                <a:spcPts val="0"/>
              </a:spcBef>
              <a:buSzTx/>
              <a:buFontTx/>
              <a:buNone/>
              <a:defRPr sz="2600">
                <a:uFillTx/>
                <a:latin typeface="Helvetica Neue"/>
                <a:ea typeface="Helvetica Neue"/>
                <a:cs typeface="Helvetica Neue"/>
                <a:sym typeface="Helvetica Neue"/>
              </a:defRPr>
            </a:lvl4pPr>
            <a:lvl5pPr marL="0" indent="0" algn="ctr" defTabSz="410765">
              <a:spcBef>
                <a:spcPts val="0"/>
              </a:spcBef>
              <a:buSzTx/>
              <a:buFontTx/>
              <a:buNone/>
              <a:defRPr sz="2600">
                <a:uFillTx/>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9876" y="6536531"/>
            <a:ext cx="239485" cy="232486"/>
          </a:xfrm>
          <a:prstGeom prst="rect">
            <a:avLst/>
          </a:prstGeom>
        </p:spPr>
        <p:txBody>
          <a:bodyPr wrap="none" lIns="35718" tIns="35718" rIns="35718" bIns="35718" anchor="t"/>
          <a:lstStyle>
            <a:lvl1pPr algn="ctr" defTabSz="410765">
              <a:defRPr sz="1100">
                <a:solidFill>
                  <a:srgbClr val="000000"/>
                </a:solidFill>
                <a:uFillTx/>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50" cy="1518050"/>
          </a:xfrm>
          <a:prstGeom prst="rect">
            <a:avLst/>
          </a:prstGeom>
        </p:spPr>
        <p:txBody>
          <a:bodyPr lIns="35716" tIns="35716" rIns="35716" bIns="35716">
            <a:normAutofit fontScale="100000" lnSpcReduction="0"/>
          </a:bodyPr>
          <a:lstStyle>
            <a:lvl1pPr defTabSz="410763">
              <a:lnSpc>
                <a:spcPct val="100000"/>
              </a:lnSpc>
              <a:defRPr sz="5600">
                <a:uFillTx/>
              </a:defRPr>
            </a:lvl1pPr>
          </a:lstStyle>
          <a:p>
            <a:pPr/>
            <a:r>
              <a:t>Title Text</a:t>
            </a:r>
          </a:p>
        </p:txBody>
      </p:sp>
      <p:sp>
        <p:nvSpPr>
          <p:cNvPr id="71" name="Body Level One…"/>
          <p:cNvSpPr txBox="1"/>
          <p:nvPr>
            <p:ph type="body" idx="1"/>
          </p:nvPr>
        </p:nvSpPr>
        <p:spPr>
          <a:xfrm>
            <a:off x="669725" y="1830583"/>
            <a:ext cx="7804550" cy="4420200"/>
          </a:xfrm>
          <a:prstGeom prst="rect">
            <a:avLst/>
          </a:prstGeom>
        </p:spPr>
        <p:txBody>
          <a:bodyPr lIns="35716" tIns="35716" rIns="35716" bIns="35716" anchor="ctr">
            <a:normAutofit fontScale="100000" lnSpcReduction="0"/>
          </a:bodyPr>
          <a:lstStyle>
            <a:lvl1pPr marL="296333" indent="-296333" defTabSz="410763">
              <a:spcBef>
                <a:spcPts val="2900"/>
              </a:spcBef>
              <a:buSzPct val="75000"/>
              <a:buFontTx/>
              <a:defRPr sz="2400">
                <a:uFillTx/>
                <a:latin typeface="Helvetica Light"/>
                <a:ea typeface="Helvetica Light"/>
                <a:cs typeface="Helvetica Light"/>
                <a:sym typeface="Helvetica Light"/>
              </a:defRPr>
            </a:lvl1pPr>
            <a:lvl2pPr marL="740832" indent="-296332" defTabSz="410763">
              <a:spcBef>
                <a:spcPts val="2900"/>
              </a:spcBef>
              <a:buSzPct val="75000"/>
              <a:buFontTx/>
              <a:buChar char="•"/>
              <a:defRPr sz="2400">
                <a:uFillTx/>
                <a:latin typeface="Helvetica Light"/>
                <a:ea typeface="Helvetica Light"/>
                <a:cs typeface="Helvetica Light"/>
                <a:sym typeface="Helvetica Light"/>
              </a:defRPr>
            </a:lvl2pPr>
            <a:lvl3pPr marL="1185332" indent="-296332" defTabSz="410763">
              <a:spcBef>
                <a:spcPts val="2900"/>
              </a:spcBef>
              <a:buSzPct val="75000"/>
              <a:buFontTx/>
              <a:defRPr sz="2400">
                <a:uFillTx/>
                <a:latin typeface="Helvetica Light"/>
                <a:ea typeface="Helvetica Light"/>
                <a:cs typeface="Helvetica Light"/>
                <a:sym typeface="Helvetica Light"/>
              </a:defRPr>
            </a:lvl3pPr>
            <a:lvl4pPr marL="1629833" indent="-296332" defTabSz="410763">
              <a:spcBef>
                <a:spcPts val="2900"/>
              </a:spcBef>
              <a:buSzPct val="75000"/>
              <a:buFontTx/>
              <a:buChar char="•"/>
              <a:defRPr sz="2400">
                <a:uFillTx/>
                <a:latin typeface="Helvetica Light"/>
                <a:ea typeface="Helvetica Light"/>
                <a:cs typeface="Helvetica Light"/>
                <a:sym typeface="Helvetica Light"/>
              </a:defRPr>
            </a:lvl4pPr>
            <a:lvl5pPr marL="2074333" indent="-296333" defTabSz="410763">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0733" y="6505277"/>
            <a:ext cx="253604" cy="249235"/>
          </a:xfrm>
          <a:prstGeom prst="rect">
            <a:avLst/>
          </a:prstGeom>
        </p:spPr>
        <p:txBody>
          <a:bodyPr wrap="none" lIns="35716" tIns="35716" rIns="35716" bIns="35716" anchor="t"/>
          <a:lstStyle>
            <a:lvl1pPr algn="ctr" defTabSz="410763">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normAutofit fontScale="100000" lnSpcReduction="0"/>
          </a:bodyPr>
          <a:lstStyle>
            <a:lvl1pPr defTabSz="410764">
              <a:lnSpc>
                <a:spcPct val="100000"/>
              </a:lnSpc>
              <a:defRPr sz="5600">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nchor="ctr">
            <a:normAutofit fontScale="100000" lnSpcReduction="0"/>
          </a:bodyPr>
          <a:lstStyle>
            <a:lvl1pPr marL="296333" indent="-296333" defTabSz="410764">
              <a:spcBef>
                <a:spcPts val="2900"/>
              </a:spcBef>
              <a:buSzPct val="75000"/>
              <a:buFontTx/>
              <a:defRPr sz="2400">
                <a:uFillTx/>
                <a:latin typeface="Helvetica Light"/>
                <a:ea typeface="Helvetica Light"/>
                <a:cs typeface="Helvetica Light"/>
                <a:sym typeface="Helvetica Light"/>
              </a:defRPr>
            </a:lvl1pPr>
            <a:lvl2pPr marL="740832" indent="-296332" defTabSz="410764">
              <a:spcBef>
                <a:spcPts val="2900"/>
              </a:spcBef>
              <a:buSzPct val="75000"/>
              <a:buFontTx/>
              <a:buChar char="•"/>
              <a:defRPr sz="2400">
                <a:uFillTx/>
                <a:latin typeface="Helvetica Light"/>
                <a:ea typeface="Helvetica Light"/>
                <a:cs typeface="Helvetica Light"/>
                <a:sym typeface="Helvetica Light"/>
              </a:defRPr>
            </a:lvl2pPr>
            <a:lvl3pPr marL="1185332" indent="-296332" defTabSz="410764">
              <a:spcBef>
                <a:spcPts val="2900"/>
              </a:spcBef>
              <a:buSzPct val="75000"/>
              <a:buFontTx/>
              <a:defRPr sz="2400">
                <a:uFillTx/>
                <a:latin typeface="Helvetica Light"/>
                <a:ea typeface="Helvetica Light"/>
                <a:cs typeface="Helvetica Light"/>
                <a:sym typeface="Helvetica Light"/>
              </a:defRPr>
            </a:lvl3pPr>
            <a:lvl4pPr marL="1629833" indent="-296332" defTabSz="410764">
              <a:spcBef>
                <a:spcPts val="2900"/>
              </a:spcBef>
              <a:buSzPct val="75000"/>
              <a:buFontTx/>
              <a:buChar char="•"/>
              <a:defRPr sz="2400">
                <a:uFillTx/>
                <a:latin typeface="Helvetica Light"/>
                <a:ea typeface="Helvetica Light"/>
                <a:cs typeface="Helvetica Light"/>
                <a:sym typeface="Helvetica Light"/>
              </a:defRPr>
            </a:lvl4pPr>
            <a:lvl5pPr marL="2074333" indent="-296333" defTabSz="410764">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wrap="none" lIns="35717" tIns="35717" rIns="35717" bIns="35717" anchor="t"/>
          <a:lstStyle>
            <a:lvl1pPr algn="ctr" defTabSz="410764">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57200" rtl="0" latinLnBrk="0">
        <a:lnSpc>
          <a:spcPts val="116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1pPr>
      <a:lvl2pPr marL="0" marR="0" indent="0" algn="ctr" defTabSz="457200" rtl="0" latinLnBrk="0">
        <a:lnSpc>
          <a:spcPts val="116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2pPr>
      <a:lvl3pPr marL="0" marR="0" indent="0" algn="ctr" defTabSz="457200" rtl="0" latinLnBrk="0">
        <a:lnSpc>
          <a:spcPts val="116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3pPr>
      <a:lvl4pPr marL="0" marR="0" indent="0" algn="ctr" defTabSz="457200" rtl="0" latinLnBrk="0">
        <a:lnSpc>
          <a:spcPts val="116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4pPr>
      <a:lvl5pPr marL="0" marR="0" indent="0" algn="ctr" defTabSz="457200" rtl="0" latinLnBrk="0">
        <a:lnSpc>
          <a:spcPts val="116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5pPr>
      <a:lvl6pPr marL="0" marR="0" indent="457200" algn="ctr" defTabSz="457200" rtl="0" latinLnBrk="0">
        <a:lnSpc>
          <a:spcPts val="116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6pPr>
      <a:lvl7pPr marL="0" marR="0" indent="914400" algn="ctr" defTabSz="457200" rtl="0" latinLnBrk="0">
        <a:lnSpc>
          <a:spcPts val="116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7pPr>
      <a:lvl8pPr marL="0" marR="0" indent="1371600" algn="ctr" defTabSz="457200" rtl="0" latinLnBrk="0">
        <a:lnSpc>
          <a:spcPts val="116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8pPr>
      <a:lvl9pPr marL="0" marR="0" indent="1828800" algn="ctr" defTabSz="457200" rtl="0" latinLnBrk="0">
        <a:lnSpc>
          <a:spcPts val="116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Calibri"/>
          <a:ea typeface="Calibri"/>
          <a:cs typeface="Calibri"/>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Calibri"/>
          <a:ea typeface="Calibri"/>
          <a:cs typeface="Calibri"/>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Calibri"/>
          <a:ea typeface="Calibri"/>
          <a:cs typeface="Calibri"/>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Calibri"/>
          <a:ea typeface="Calibri"/>
          <a:cs typeface="Calibri"/>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Calibri"/>
          <a:ea typeface="Calibri"/>
          <a:cs typeface="Calibri"/>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Calibri"/>
          <a:ea typeface="Calibri"/>
          <a:cs typeface="Calibri"/>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Calibri"/>
          <a:ea typeface="Calibri"/>
          <a:cs typeface="Calibri"/>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Calibri"/>
          <a:ea typeface="Calibri"/>
          <a:cs typeface="Calibri"/>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Calibri"/>
          <a:ea typeface="Calibri"/>
          <a:cs typeface="Calibri"/>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210a-lectures-master.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2123226" TargetMode="External"/><Relationship Id="rId3" Type="http://schemas.openxmlformats.org/officeDocument/2006/relationships/hyperlink" Target="http://www.jstor.org/stable/29730131" TargetMode="External"/><Relationship Id="rId4" Type="http://schemas.openxmlformats.org/officeDocument/2006/relationships/hyperlink" Target="https://www.aeaweb.org/articles?id=10.1257/aer.20130957"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www.jstor.org/stable/2123226" TargetMode="External"/><Relationship Id="rId4" Type="http://schemas.openxmlformats.org/officeDocument/2006/relationships/image" Target="../media/image7.png"/><Relationship Id="rId5"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www.jstor.org/stable/2123226"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icloud.com/keynote/0Z2r-GEQD73BP9FRWMV6QA5bQ" TargetMode="External"/><Relationship Id="rId3" Type="http://schemas.openxmlformats.org/officeDocument/2006/relationships/hyperlink" Target="https://github.com/braddelong/public-files/blob/master/econ-210a-lecture-12a.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www.jstor.org/stable/29730131" TargetMode="External"/><Relationship Id="rId4" Type="http://schemas.openxmlformats.org/officeDocument/2006/relationships/image" Target="../media/image1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www.jstor.org/stable/29730131"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icloud.com/keynote/0Z2r-GEQD73BP9FRWMV6QA5bQ" TargetMode="External"/><Relationship Id="rId3" Type="http://schemas.openxmlformats.org/officeDocument/2006/relationships/hyperlink" Target="https://github.com/braddelong/public-files/blob/master/econ-210a-lecture-12a.pptx"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aeaweb.org/articles?id=10.1257jep.1.1.161" TargetMode="External"/><Relationship Id="rId3" Type="http://schemas.openxmlformats.org/officeDocument/2006/relationships/hyperlink" Target="http://www.nber.org/papers/w23477" TargetMode="External"/><Relationship Id="rId4" Type="http://schemas.openxmlformats.org/officeDocument/2006/relationships/hyperlink" Target="https://scholar.harvard.edu/elloraderenoncourt/publications"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piie.com/blogs/realtime-economic-issues-watch/everything-you-know-about-cross-country-convergence-now-wrong" TargetMode="External"/><Relationship Id="rId3" Type="http://schemas.openxmlformats.org/officeDocument/2006/relationships/hyperlink" Target="https://delong.typepad.com/files/johnson-papageorgiou.pdf"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tinyurl.com/dl20090112o"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jones-r--d.pdf" TargetMode="External"/></Relationships>

</file>

<file path=ppt/slides/_rels/slide3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readings/article-milanovic-%26-al-pre-industrial-inequality.pdf" TargetMode="External"/><Relationship Id="rId3" Type="http://schemas.openxmlformats.org/officeDocument/2006/relationships/hyperlink" Target="https://github.com/braddelong/public-files/blob/master/readings/article-piketty-zucman-capital-is-back.pdf"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johnson-papageorgiou.pdf"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piie.com/blogs/realtime-economic-issues-watch/everything-you-know-about-cross-country-convergence-now-wrong" TargetMode="Externa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readings/article-henderson-geography.pdf" TargetMode="External"/><Relationship Id="rId3" Type="http://schemas.openxmlformats.org/officeDocument/2006/relationships/hyperlink" Target="https://github.com/braddelong/public-files/blob/master/readings/article-henderson-geography-ii.pdf" TargetMode="External"/><Relationship Id="rId4" Type="http://schemas.openxmlformats.org/officeDocument/2006/relationships/image" Target="../media/image22.png"/><Relationship Id="rId5" Type="http://schemas.openxmlformats.org/officeDocument/2006/relationships/image" Target="../media/image23.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github.com/braddelong/public-files/blob/master/readings/article-henderson-geography.pdf" TargetMode="External"/><Relationship Id="rId3" Type="http://schemas.openxmlformats.org/officeDocument/2006/relationships/hyperlink" Target="https://github.com/braddelong/public-files/blob/master/readings/article-henderson-geography-ii.pdf" TargetMode="External"/><Relationship Id="rId4" Type="http://schemas.openxmlformats.org/officeDocument/2006/relationships/image" Target="../media/image22.png"/><Relationship Id="rId5" Type="http://schemas.openxmlformats.org/officeDocument/2006/relationships/image" Target="../media/image2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braddelong/public-files/blob/master/readings/article-milanovic-%26-al-pre-industrial-inequality.pdf" TargetMode="External"/><Relationship Id="rId4" Type="http://schemas.openxmlformats.org/officeDocument/2006/relationships/image" Target="../media/image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3.png"/><Relationship Id="rId3" Type="http://schemas.openxmlformats.org/officeDocument/2006/relationships/hyperlink" Target="https://github.com/braddelong/public-files/blob/master/readings/article-henderson-geography.pdf" TargetMode="External"/><Relationship Id="rId4" Type="http://schemas.openxmlformats.org/officeDocument/2006/relationships/hyperlink" Target="https://github.com/braddelong/public-files/blob/master/readings/article-henderson-geography-ii.pdf" TargetMode="External"/><Relationship Id="rId5" Type="http://schemas.openxmlformats.org/officeDocument/2006/relationships/image" Target="../media/image22.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github.com/braddelong/public-files/blob/master/readings/article-comin-wealth-of-nations.pdf" TargetMode="External"/><Relationship Id="rId3" Type="http://schemas.openxmlformats.org/officeDocument/2006/relationships/image" Target="../media/image24.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cepr.org/pubs/dps/DP3142.asp" TargetMode="External"/><Relationship Id="rId3" Type="http://schemas.openxmlformats.org/officeDocument/2006/relationships/hyperlink" Target="http://tinyurl.com/dl20090112t" TargetMode="External"/><Relationship Id="rId4" Type="http://schemas.openxmlformats.org/officeDocument/2006/relationships/hyperlink" Target="https://delong.typepad.com/klenow-rodriguez-clare.pdf" TargetMode="Externa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cademic.oup.com/qje/article/107/1/1/1925779" TargetMode="External"/><Relationship Id="rId3" Type="http://schemas.openxmlformats.org/officeDocument/2006/relationships/hyperlink" Target="http://www.nber.org/papers/w8239" TargetMode="External"/><Relationship Id="rId4" Type="http://schemas.openxmlformats.org/officeDocument/2006/relationships/hyperlink" Target="http://www.cepr.org/pubs/dps/DP3142.asp" TargetMode="External"/><Relationship Id="rId5" Type="http://schemas.openxmlformats.org/officeDocument/2006/relationships/hyperlink" Target="http://tinyurl.com/dl20090112t" TargetMode="External"/><Relationship Id="rId6" Type="http://schemas.openxmlformats.org/officeDocument/2006/relationships/hyperlink" Target="https://delong.typepad.com/klenow-rodriguez-clare.pdf" TargetMode="External"/><Relationship Id="rId7" Type="http://schemas.openxmlformats.org/officeDocument/2006/relationships/hyperlink" Target="http://www.nber.org/papers/w1386" TargetMode="External"/><Relationship Id="rId8" Type="http://schemas.openxmlformats.org/officeDocument/2006/relationships/hyperlink" Target="https://www.nber.org/papers/w24125" TargetMode="External"/><Relationship Id="rId9" Type="http://schemas.openxmlformats.org/officeDocument/2006/relationships/hyperlink" Target="https://academic.oup.com/qje/article/131/2/799/2606976" TargetMode="Externa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cademic.oup.com/qje/article/107/1/1/1925779" TargetMode="External"/><Relationship Id="rId3" Type="http://schemas.openxmlformats.org/officeDocument/2006/relationships/hyperlink" Target="http://www.nber.org/papers/w8239" TargetMode="External"/><Relationship Id="rId4" Type="http://schemas.openxmlformats.org/officeDocument/2006/relationships/hyperlink" Target="http://www.nber.org/papers/w1386" TargetMode="External"/><Relationship Id="rId5" Type="http://schemas.openxmlformats.org/officeDocument/2006/relationships/hyperlink" Target="https://www.nber.org/papers/w24125" TargetMode="External"/><Relationship Id="rId6" Type="http://schemas.openxmlformats.org/officeDocument/2006/relationships/hyperlink" Target="https://academic.oup.com/qje/article/131/2/799/2606976" TargetMode="Externa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6.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29.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1.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github.com/braddelong/public-files/blob/master/readings/article-piketty-zucman-capital-is-back.pdf" TargetMode="Externa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8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icloud.com/keynote/0YKEi7HeOrVGvKYtt9FEqH7nA" TargetMode="External"/><Relationship Id="rId3" Type="http://schemas.openxmlformats.org/officeDocument/2006/relationships/hyperlink" Target="https://www.bradford-delong.com/2020/04/coronavirus.html" TargetMode="External"/><Relationship Id="rId4" Type="http://schemas.openxmlformats.org/officeDocument/2006/relationships/hyperlink" Target="https://github.com/braddelong/public-files/blob/master/coronavirus.pptx" TargetMode="External"/><Relationship Id="rId5" Type="http://schemas.openxmlformats.org/officeDocument/2006/relationships/hyperlink" Target="https://github.com/braddelong/public-files/blob/master/coronavirus.pdf" TargetMode="External"/><Relationship Id="rId6" Type="http://schemas.openxmlformats.org/officeDocument/2006/relationships/hyperlink" Target="https://www.typepad.com/site/blogs/6a00e551f08003883400e551f080068834/post/6a00e551f080038834025d9b3bd66a200c/edit" TargetMode="External"/><Relationship Id="rId7" Type="http://schemas.openxmlformats.org/officeDocument/2006/relationships/hyperlink" Target="https://delong.typepad.com/files/2020-04-01-coronavirus.pdf" TargetMode="External"/><Relationship Id="rId8" Type="http://schemas.openxmlformats.org/officeDocument/2006/relationships/image" Target="../media/image1.tif"/></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 Id="rId3" Type="http://schemas.openxmlformats.org/officeDocument/2006/relationships/image" Target="../media/image45.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tif"/></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onlinelibrary.wiley.com/doi/10.1111/j.1468-0297.2010.02403.x/abstract" TargetMode="External"/><Relationship Id="rId3" Type="http://schemas.openxmlformats.org/officeDocument/2006/relationships/hyperlink" Target="http://qje.oxfordjournals.org/content/129/3/1255.full.pdf" TargetMode="External"/><Relationship Id="rId4" Type="http://schemas.openxmlformats.org/officeDocument/2006/relationships/hyperlink" Target="http://www.jstor.org/stable/pdfplus/25098896.pdf" TargetMode="External"/><Relationship Id="rId5" Type="http://schemas.openxmlformats.org/officeDocument/2006/relationships/hyperlink" Target="https://www.masshist.org/digitaladams/archive/doc?id=L17760331aa" TargetMode="External"/><Relationship Id="rId6" Type="http://schemas.openxmlformats.org/officeDocument/2006/relationships/hyperlink" Target="http://www.nber.org/papers/w19493" TargetMode="External"/><Relationship Id="rId7" Type="http://schemas.openxmlformats.org/officeDocument/2006/relationships/hyperlink" Target="http://www.journals.uchicago.edu/doi/abs/10.1086/649603" TargetMode="External"/><Relationship Id="rId8" Type="http://schemas.openxmlformats.org/officeDocument/2006/relationships/hyperlink" Target="https://pubs.aeaweb.org/doi/pdf/10.1257/aer.20160613" TargetMode="External"/><Relationship Id="rId9" Type="http://schemas.openxmlformats.org/officeDocument/2006/relationships/hyperlink" Target="https://scholar.harvard.edu/files/nunn/files/alesina_giuliano_nunn_qje_2013.pdf"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Econ 210a…"/>
          <p:cNvSpPr txBox="1"/>
          <p:nvPr>
            <p:ph type="title" idx="4294967295"/>
          </p:nvPr>
        </p:nvSpPr>
        <p:spPr>
          <a:xfrm>
            <a:off x="277663" y="-1"/>
            <a:ext cx="8572501" cy="3352174"/>
          </a:xfrm>
          <a:prstGeom prst="rect">
            <a:avLst/>
          </a:prstGeom>
        </p:spPr>
        <p:txBody>
          <a:bodyPr>
            <a:normAutofit fontScale="100000" lnSpcReduction="0"/>
          </a:bodyPr>
          <a:lstStyle/>
          <a:p>
            <a:pPr/>
            <a:r>
              <a:t>Econ 210a</a:t>
            </a:r>
          </a:p>
          <a:p>
            <a:pPr>
              <a:lnSpc>
                <a:spcPts val="9800"/>
              </a:lnSpc>
              <a:defRPr sz="6500"/>
            </a:pPr>
            <a:r>
              <a:t>Master</a:t>
            </a:r>
          </a:p>
        </p:txBody>
      </p:sp>
      <p:sp>
        <p:nvSpPr>
          <p:cNvPr id="100" name="Brad DeLong…"/>
          <p:cNvSpPr txBox="1"/>
          <p:nvPr>
            <p:ph type="body" sz="half" idx="4294967295"/>
          </p:nvPr>
        </p:nvSpPr>
        <p:spPr>
          <a:xfrm>
            <a:off x="277663" y="3810000"/>
            <a:ext cx="8572501" cy="2446070"/>
          </a:xfrm>
          <a:prstGeom prst="rect">
            <a:avLst/>
          </a:prstGeom>
        </p:spPr>
        <p:txBody>
          <a:bodyPr>
            <a:normAutofit fontScale="100000" lnSpcReduction="0"/>
          </a:bodyPr>
          <a:lstStyle/>
          <a:p>
            <a:pPr marL="0" indent="0" algn="ctr" defTabSz="425195">
              <a:spcBef>
                <a:spcPts val="1100"/>
              </a:spcBef>
              <a:buSzTx/>
              <a:buFontTx/>
              <a:buNone/>
              <a:defRPr sz="3348"/>
            </a:pPr>
            <a:r>
              <a:t>Brad DeLong</a:t>
            </a:r>
          </a:p>
          <a:p>
            <a:pPr marL="0" indent="0" algn="ctr" defTabSz="425195">
              <a:spcBef>
                <a:spcPts val="1100"/>
              </a:spcBef>
              <a:buSzTx/>
              <a:buFontTx/>
              <a:buNone/>
              <a:defRPr sz="2232"/>
            </a:pPr>
            <a:r>
              <a:t>U.C. Berkeley</a:t>
            </a:r>
          </a:p>
          <a:p>
            <a:pPr marL="0" indent="0" algn="ctr" defTabSz="425195">
              <a:spcBef>
                <a:spcPts val="1100"/>
              </a:spcBef>
              <a:buSzTx/>
              <a:buFontTx/>
              <a:buNone/>
              <a:defRPr sz="1302"/>
            </a:pPr>
          </a:p>
          <a:p>
            <a:pPr marL="0" indent="0" algn="ctr" defTabSz="425195">
              <a:spcBef>
                <a:spcPts val="1100"/>
              </a:spcBef>
              <a:buSzTx/>
              <a:buFontTx/>
              <a:buNone/>
              <a:defRPr sz="1302"/>
            </a:pPr>
            <a:r>
              <a:t>Last Edited: 2020-04-29</a:t>
            </a:r>
          </a:p>
          <a:p>
            <a:pPr marL="0" indent="0" algn="ctr" defTabSz="425195">
              <a:spcBef>
                <a:spcPts val="1100"/>
              </a:spcBef>
              <a:buSzTx/>
              <a:buFontTx/>
              <a:buNone/>
              <a:defRPr sz="1302"/>
            </a:pPr>
          </a:p>
          <a:p>
            <a:pPr marL="0" indent="0" algn="ctr" defTabSz="425195">
              <a:spcBef>
                <a:spcPts val="1100"/>
              </a:spcBef>
              <a:buSzTx/>
              <a:buFontTx/>
              <a:buNone/>
              <a:defRPr sz="1302"/>
            </a:pPr>
            <a:r>
              <a:t>&lt;</a:t>
            </a:r>
            <a:r>
              <a:rPr u="sng">
                <a:solidFill>
                  <a:srgbClr val="0000FF"/>
                </a:solidFill>
                <a:uFill>
                  <a:solidFill>
                    <a:srgbClr val="0000FF"/>
                  </a:solidFill>
                </a:uFill>
                <a:hlinkClick r:id="rId2" invalidUrl="" action="" tgtFrame="" tooltip="" history="1" highlightClick="0" endSnd="0"/>
              </a:rPr>
              <a:t>https://github.com/braddelong/public-files/blob/master/econ-210a-lectures-master.pptx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Housing vs. Other"/>
          <p:cNvSpPr txBox="1"/>
          <p:nvPr>
            <p:ph type="title" idx="4294967295"/>
          </p:nvPr>
        </p:nvSpPr>
        <p:spPr>
          <a:xfrm>
            <a:off x="277663" y="-1"/>
            <a:ext cx="8572501" cy="1270001"/>
          </a:xfrm>
          <a:prstGeom prst="rect">
            <a:avLst/>
          </a:prstGeom>
        </p:spPr>
        <p:txBody>
          <a:bodyPr>
            <a:normAutofit fontScale="100000" lnSpcReduction="0"/>
          </a:bodyPr>
          <a:lstStyle>
            <a:lvl1pPr defTabSz="438911">
              <a:lnSpc>
                <a:spcPts val="11100"/>
              </a:lnSpc>
              <a:defRPr sz="7679">
                <a:solidFill>
                  <a:srgbClr val="000080"/>
                </a:solidFill>
              </a:defRPr>
            </a:lvl1pPr>
          </a:lstStyle>
          <a:p>
            <a:pPr/>
            <a:r>
              <a:t>Housing vs. Other</a:t>
            </a:r>
          </a:p>
        </p:txBody>
      </p:sp>
      <p:sp>
        <p:nvSpPr>
          <p:cNvPr id="140" name="How much of the rise in wealth/national income is housing?…"/>
          <p:cNvSpPr txBox="1"/>
          <p:nvPr>
            <p:ph type="body" sz="half" idx="4294967295"/>
          </p:nvPr>
        </p:nvSpPr>
        <p:spPr>
          <a:xfrm>
            <a:off x="277663" y="1270000"/>
            <a:ext cx="3956064" cy="5080000"/>
          </a:xfrm>
          <a:prstGeom prst="rect">
            <a:avLst/>
          </a:prstGeom>
        </p:spPr>
        <p:txBody>
          <a:bodyPr>
            <a:normAutofit fontScale="100000" lnSpcReduction="0"/>
          </a:bodyPr>
          <a:lstStyle/>
          <a:p>
            <a:pPr marL="0" indent="0">
              <a:spcBef>
                <a:spcPts val="1200"/>
              </a:spcBef>
              <a:buSzTx/>
              <a:buFontTx/>
              <a:buNone/>
              <a:defRPr b="1" sz="3000">
                <a:latin typeface="+mn-lt"/>
                <a:ea typeface="+mn-ea"/>
                <a:cs typeface="+mn-cs"/>
                <a:sym typeface="Helvetica"/>
              </a:defRPr>
            </a:pPr>
            <a:r>
              <a:t>How much of the rise in wealth/national income is housing?</a:t>
            </a:r>
          </a:p>
          <a:p>
            <a:pPr marL="342899" indent="-342899">
              <a:spcBef>
                <a:spcPts val="1200"/>
              </a:spcBef>
              <a:defRPr sz="2400">
                <a:latin typeface="Times New Roman"/>
                <a:ea typeface="Times New Roman"/>
                <a:cs typeface="Times New Roman"/>
                <a:sym typeface="Times New Roman"/>
              </a:defRPr>
            </a:pPr>
            <a:r>
              <a:t>And how much of the end-of-First-Gilded-Age-decline was the fall in value of agricultural land?</a:t>
            </a:r>
          </a:p>
          <a:p>
            <a:pPr marL="342899" indent="-342899">
              <a:spcBef>
                <a:spcPts val="1200"/>
              </a:spcBef>
              <a:defRPr sz="2400">
                <a:latin typeface="Times New Roman"/>
                <a:ea typeface="Times New Roman"/>
                <a:cs typeface="Times New Roman"/>
                <a:sym typeface="Times New Roman"/>
              </a:defRPr>
            </a:pPr>
            <a:r>
              <a:t>And how concentrated is housing/agricultural land relative to other forms of wealth?</a:t>
            </a:r>
          </a:p>
        </p:txBody>
      </p:sp>
      <p:pic>
        <p:nvPicPr>
          <p:cNvPr id="141" name="Image" descr="Image"/>
          <p:cNvPicPr>
            <a:picLocks noChangeAspect="0"/>
          </p:cNvPicPr>
          <p:nvPr/>
        </p:nvPicPr>
        <p:blipFill>
          <a:blip r:embed="rId3">
            <a:extLst/>
          </a:blip>
          <a:stretch>
            <a:fillRect/>
          </a:stretch>
        </p:blipFill>
        <p:spPr>
          <a:xfrm>
            <a:off x="4233726" y="1270000"/>
            <a:ext cx="4616438" cy="543657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Great Depression:…"/>
          <p:cNvSpPr txBox="1"/>
          <p:nvPr>
            <p:ph type="title" idx="4294967295"/>
          </p:nvPr>
        </p:nvSpPr>
        <p:spPr>
          <a:xfrm>
            <a:off x="277663" y="-1"/>
            <a:ext cx="8572501" cy="3352174"/>
          </a:xfrm>
          <a:prstGeom prst="rect">
            <a:avLst/>
          </a:prstGeom>
        </p:spPr>
        <p:txBody>
          <a:bodyPr>
            <a:normAutofit fontScale="100000" lnSpcReduction="0"/>
          </a:bodyPr>
          <a:lstStyle/>
          <a:p>
            <a:pPr defTabSz="438911">
              <a:lnSpc>
                <a:spcPts val="11100"/>
              </a:lnSpc>
              <a:defRPr sz="7679"/>
            </a:pPr>
            <a:r>
              <a:t>Great Depression:</a:t>
            </a:r>
          </a:p>
          <a:p>
            <a:pPr defTabSz="438911">
              <a:lnSpc>
                <a:spcPts val="9400"/>
              </a:lnSpc>
              <a:defRPr sz="6240"/>
            </a:pPr>
            <a:r>
              <a:t>Recovery</a:t>
            </a:r>
          </a:p>
        </p:txBody>
      </p:sp>
      <p:sp>
        <p:nvSpPr>
          <p:cNvPr id="146" name="Brad DeLong…"/>
          <p:cNvSpPr txBox="1"/>
          <p:nvPr>
            <p:ph type="body" sz="half" idx="4294967295"/>
          </p:nvPr>
        </p:nvSpPr>
        <p:spPr>
          <a:xfrm>
            <a:off x="277663" y="3810000"/>
            <a:ext cx="8572501" cy="2446070"/>
          </a:xfrm>
          <a:prstGeom prst="rect">
            <a:avLst/>
          </a:prstGeom>
        </p:spPr>
        <p:txBody>
          <a:bodyPr>
            <a:normAutofit fontScale="100000" lnSpcReduction="0"/>
          </a:bodyPr>
          <a:lstStyle/>
          <a:p>
            <a:pPr marL="0" indent="0" algn="ctr">
              <a:spcBef>
                <a:spcPts val="1200"/>
              </a:spcBef>
              <a:buSzTx/>
              <a:buFontTx/>
              <a:buNone/>
              <a:defRPr sz="3600"/>
            </a:pPr>
            <a:r>
              <a:t>Brad DeLong</a:t>
            </a:r>
          </a:p>
          <a:p>
            <a:pPr marL="0" indent="0" algn="ctr">
              <a:spcBef>
                <a:spcPts val="1200"/>
              </a:spcBef>
              <a:buSzTx/>
              <a:buFontTx/>
              <a:buNone/>
              <a:defRPr sz="2400"/>
            </a:pPr>
            <a:r>
              <a:t>U.C. Berkeley</a:t>
            </a:r>
          </a:p>
          <a:p>
            <a:pPr marL="0" indent="0" algn="ctr">
              <a:spcBef>
                <a:spcPts val="1200"/>
              </a:spcBef>
              <a:buSzTx/>
              <a:buFontTx/>
              <a:buNone/>
              <a:defRPr sz="1400"/>
            </a:pPr>
          </a:p>
          <a:p>
            <a:pPr marL="0" indent="0" algn="ctr">
              <a:spcBef>
                <a:spcPts val="1200"/>
              </a:spcBef>
              <a:buSzTx/>
              <a:buFontTx/>
              <a:buNone/>
              <a:defRPr sz="1400"/>
            </a:pPr>
            <a:r>
              <a:t>Last Edited: 2020-04-08</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Readings"/>
          <p:cNvSpPr txBox="1"/>
          <p:nvPr>
            <p:ph type="title" idx="4294967295"/>
          </p:nvPr>
        </p:nvSpPr>
        <p:spPr>
          <a:xfrm>
            <a:off x="444500" y="0"/>
            <a:ext cx="8255000" cy="1587501"/>
          </a:xfrm>
          <a:prstGeom prst="rect">
            <a:avLst/>
          </a:prstGeom>
        </p:spPr>
        <p:txBody>
          <a:bodyPr>
            <a:normAutofit fontScale="100000" lnSpcReduction="0"/>
          </a:bodyPr>
          <a:lstStyle/>
          <a:p>
            <a:pPr/>
            <a:r>
              <a:t>Readings</a:t>
            </a:r>
          </a:p>
        </p:txBody>
      </p:sp>
      <p:sp>
        <p:nvSpPr>
          <p:cNvPr id="149" name="The Great Depression: Recovery:…"/>
          <p:cNvSpPr txBox="1"/>
          <p:nvPr>
            <p:ph type="body" idx="4294967295"/>
          </p:nvPr>
        </p:nvSpPr>
        <p:spPr>
          <a:xfrm>
            <a:off x="444500" y="1587500"/>
            <a:ext cx="8255000" cy="4762500"/>
          </a:xfrm>
          <a:prstGeom prst="rect">
            <a:avLst/>
          </a:prstGeom>
        </p:spPr>
        <p:txBody>
          <a:bodyPr>
            <a:normAutofit fontScale="100000" lnSpcReduction="0"/>
          </a:bodyPr>
          <a:lstStyle/>
          <a:p>
            <a:pPr marL="0" indent="0">
              <a:lnSpc>
                <a:spcPts val="6000"/>
              </a:lnSpc>
              <a:spcBef>
                <a:spcPts val="1200"/>
              </a:spcBef>
              <a:buSzTx/>
              <a:buFontTx/>
              <a:buNone/>
              <a:defRPr b="1" sz="3000">
                <a:latin typeface="+mn-lt"/>
                <a:ea typeface="+mn-ea"/>
                <a:cs typeface="+mn-cs"/>
                <a:sym typeface="Helvetica"/>
              </a:defRPr>
            </a:pPr>
            <a:r>
              <a:t>The Great Depression: Recovery:</a:t>
            </a:r>
          </a:p>
          <a:p>
            <a:pPr marL="342899" indent="-342899">
              <a:lnSpc>
                <a:spcPts val="5200"/>
              </a:lnSpc>
              <a:spcBef>
                <a:spcPts val="1200"/>
              </a:spcBef>
              <a:defRPr sz="2400">
                <a:latin typeface="Times New Roman"/>
                <a:ea typeface="Times New Roman"/>
                <a:cs typeface="Times New Roman"/>
                <a:sym typeface="Times New Roman"/>
              </a:defRPr>
            </a:pPr>
            <a:r>
              <a:rPr b="1"/>
              <a:t>Christina Romer</a:t>
            </a:r>
            <a:r>
              <a:t> (1992): </a:t>
            </a:r>
            <a:r>
              <a:rPr i="1"/>
              <a:t>What Ended the Great Depression?</a:t>
            </a:r>
            <a:r>
              <a:t> &lt;</a:t>
            </a:r>
            <a:r>
              <a:rPr u="sng">
                <a:solidFill>
                  <a:srgbClr val="0000FF"/>
                </a:solidFill>
                <a:uFill>
                  <a:solidFill>
                    <a:srgbClr val="0000FF"/>
                  </a:solidFill>
                </a:uFill>
                <a:hlinkClick r:id="rId2" invalidUrl="" action="" tgtFrame="" tooltip="" history="1" highlightClick="0" endSnd="0"/>
              </a:rPr>
              <a:t>http://www.jstor.org/stable/2123226</a:t>
            </a:r>
            <a:r>
              <a:t>&gt;</a:t>
            </a:r>
          </a:p>
          <a:p>
            <a:pPr marL="342899" indent="-342899">
              <a:lnSpc>
                <a:spcPts val="5200"/>
              </a:lnSpc>
              <a:spcBef>
                <a:spcPts val="1200"/>
              </a:spcBef>
              <a:defRPr sz="2400">
                <a:latin typeface="Times New Roman"/>
                <a:ea typeface="Times New Roman"/>
                <a:cs typeface="Times New Roman"/>
                <a:sym typeface="Times New Roman"/>
              </a:defRPr>
            </a:pPr>
            <a:r>
              <a:rPr b="1"/>
              <a:t>Gauti Eggertsson</a:t>
            </a:r>
            <a:r>
              <a:t> (2008): </a:t>
            </a:r>
            <a:r>
              <a:rPr i="1"/>
              <a:t>Great Expectations and the End of the Great Depression</a:t>
            </a:r>
            <a:r>
              <a:t> &lt;</a:t>
            </a:r>
            <a:r>
              <a:rPr u="sng">
                <a:solidFill>
                  <a:srgbClr val="0000FF"/>
                </a:solidFill>
                <a:uFill>
                  <a:solidFill>
                    <a:srgbClr val="0000FF"/>
                  </a:solidFill>
                </a:uFill>
                <a:hlinkClick r:id="rId3" invalidUrl="" action="" tgtFrame="" tooltip="" history="1" highlightClick="0" endSnd="0"/>
              </a:rPr>
              <a:t>http://www.jstor.org/stable/29730131</a:t>
            </a:r>
            <a:r>
              <a:t>&gt;</a:t>
            </a:r>
          </a:p>
          <a:p>
            <a:pPr marL="342899" indent="-342899">
              <a:lnSpc>
                <a:spcPts val="5200"/>
              </a:lnSpc>
              <a:spcBef>
                <a:spcPts val="1200"/>
              </a:spcBef>
              <a:defRPr sz="2400">
                <a:latin typeface="Times New Roman"/>
                <a:ea typeface="Times New Roman"/>
                <a:cs typeface="Times New Roman"/>
                <a:sym typeface="Times New Roman"/>
              </a:defRPr>
            </a:pPr>
            <a:r>
              <a:rPr b="1"/>
              <a:t>Joshua Hausman</a:t>
            </a:r>
            <a:r>
              <a:t> (2016): </a:t>
            </a:r>
            <a:r>
              <a:rPr i="1"/>
              <a:t>Fiscal Policy and Economic Recovery: The Case of the 1936 Veterans’ Bonus</a:t>
            </a:r>
            <a:r>
              <a:t> &lt;</a:t>
            </a:r>
            <a:r>
              <a:rPr u="sng">
                <a:solidFill>
                  <a:srgbClr val="0000FF"/>
                </a:solidFill>
                <a:uFill>
                  <a:solidFill>
                    <a:srgbClr val="0000FF"/>
                  </a:solidFill>
                </a:uFill>
                <a:hlinkClick r:id="rId4" invalidUrl="" action="" tgtFrame="" tooltip="" history="1" highlightClick="0" endSnd="0"/>
              </a:rPr>
              <a:t>https://www.aeaweb.org/articles?id=10.1257/aer.20130957</a:t>
            </a:r>
            <a:r>
              <a:t>&gt;</a:t>
            </a:r>
          </a:p>
          <a:p>
            <a:pPr marL="0" indent="0">
              <a:lnSpc>
                <a:spcPts val="6000"/>
              </a:lnSpc>
              <a:spcBef>
                <a:spcPts val="1200"/>
              </a:spcBef>
              <a:buSzTx/>
              <a:buFontTx/>
              <a:buNone/>
              <a:defRPr b="1" sz="3000">
                <a:latin typeface="+mn-lt"/>
                <a:ea typeface="+mn-ea"/>
                <a:cs typeface="+mn-cs"/>
                <a:sym typeface="Helvetica"/>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Romer: What Ended the Great Depression?"/>
          <p:cNvSpPr txBox="1"/>
          <p:nvPr>
            <p:ph type="title" idx="4294967295"/>
          </p:nvPr>
        </p:nvSpPr>
        <p:spPr>
          <a:xfrm>
            <a:off x="277663" y="-1"/>
            <a:ext cx="8572501" cy="1270001"/>
          </a:xfrm>
          <a:prstGeom prst="rect">
            <a:avLst/>
          </a:prstGeom>
        </p:spPr>
        <p:txBody>
          <a:bodyPr>
            <a:normAutofit fontScale="100000" lnSpcReduction="0"/>
          </a:bodyPr>
          <a:lstStyle>
            <a:lvl1pPr defTabSz="214884">
              <a:lnSpc>
                <a:spcPts val="5400"/>
              </a:lnSpc>
              <a:defRPr sz="3759"/>
            </a:lvl1pPr>
          </a:lstStyle>
          <a:p>
            <a:pPr/>
            <a:r>
              <a:t>Romer: What Ended the Great Depression?</a:t>
            </a:r>
          </a:p>
        </p:txBody>
      </p:sp>
      <p:sp>
        <p:nvSpPr>
          <p:cNvPr id="152" name="&lt;http://www.jstor.org/stable/2123226&gt;:…"/>
          <p:cNvSpPr txBox="1"/>
          <p:nvPr>
            <p:ph type="body" sz="half" idx="4294967295"/>
          </p:nvPr>
        </p:nvSpPr>
        <p:spPr>
          <a:xfrm>
            <a:off x="378024" y="1270000"/>
            <a:ext cx="4129980" cy="5080000"/>
          </a:xfrm>
          <a:prstGeom prst="rect">
            <a:avLst/>
          </a:prstGeom>
        </p:spPr>
        <p:txBody>
          <a:bodyPr>
            <a:normAutofit fontScale="100000" lnSpcReduction="0"/>
          </a:bodyPr>
          <a:lstStyle/>
          <a:p>
            <a:pPr marL="0" indent="0">
              <a:spcBef>
                <a:spcPts val="1200"/>
              </a:spcBef>
              <a:buSzTx/>
              <a:buFontTx/>
              <a:buNone/>
              <a:defRPr b="1" sz="3000">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http://www.jstor.org/stable/2123226</a:t>
            </a:r>
            <a:r>
              <a:t>&gt;:</a:t>
            </a:r>
          </a:p>
          <a:p>
            <a:pPr marL="342899" indent="-342899">
              <a:spcBef>
                <a:spcPts val="1200"/>
              </a:spcBef>
              <a:defRPr sz="2400">
                <a:latin typeface="Times New Roman"/>
                <a:ea typeface="Times New Roman"/>
                <a:cs typeface="Times New Roman"/>
                <a:sym typeface="Times New Roman"/>
              </a:defRPr>
            </a:pPr>
            <a:r>
              <a:t>Between 1933 and 1937 real GNP in the United States grew at an average rate of over 8 percent per year</a:t>
            </a:r>
          </a:p>
          <a:p>
            <a:pPr marL="342899" indent="-342899">
              <a:spcBef>
                <a:spcPts val="1200"/>
              </a:spcBef>
              <a:defRPr sz="2400">
                <a:latin typeface="Times New Roman"/>
                <a:ea typeface="Times New Roman"/>
                <a:cs typeface="Times New Roman"/>
                <a:sym typeface="Times New Roman"/>
              </a:defRPr>
            </a:pPr>
            <a:r>
              <a:t>Between 1938 and, 1941 it grew over 10 percent per year </a:t>
            </a:r>
          </a:p>
        </p:txBody>
      </p:sp>
      <p:pic>
        <p:nvPicPr>
          <p:cNvPr id="153" name="Image" descr="Image"/>
          <p:cNvPicPr>
            <a:picLocks noChangeAspect="1"/>
          </p:cNvPicPr>
          <p:nvPr/>
        </p:nvPicPr>
        <p:blipFill>
          <a:blip r:embed="rId4">
            <a:extLst/>
          </a:blip>
          <a:srcRect l="16082" t="0" r="13463" b="22619"/>
          <a:stretch>
            <a:fillRect/>
          </a:stretch>
        </p:blipFill>
        <p:spPr>
          <a:xfrm>
            <a:off x="4508003" y="1270000"/>
            <a:ext cx="4635957" cy="3431201"/>
          </a:xfrm>
          <a:prstGeom prst="rect">
            <a:avLst/>
          </a:prstGeom>
          <a:ln w="12700">
            <a:miter lim="400000"/>
          </a:ln>
        </p:spPr>
      </p:pic>
      <p:pic>
        <p:nvPicPr>
          <p:cNvPr id="154" name="Image" descr="Image"/>
          <p:cNvPicPr>
            <a:picLocks noChangeAspect="1"/>
          </p:cNvPicPr>
          <p:nvPr/>
        </p:nvPicPr>
        <p:blipFill>
          <a:blip r:embed="rId5">
            <a:extLst/>
          </a:blip>
          <a:stretch>
            <a:fillRect/>
          </a:stretch>
        </p:blipFill>
        <p:spPr>
          <a:xfrm>
            <a:off x="4508003" y="4701381"/>
            <a:ext cx="4342161" cy="62391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Romer: What Ended the Great Depression? II"/>
          <p:cNvSpPr txBox="1"/>
          <p:nvPr>
            <p:ph type="title" idx="4294967295"/>
          </p:nvPr>
        </p:nvSpPr>
        <p:spPr>
          <a:xfrm>
            <a:off x="277663" y="-1"/>
            <a:ext cx="8572501" cy="1270001"/>
          </a:xfrm>
          <a:prstGeom prst="rect">
            <a:avLst/>
          </a:prstGeom>
        </p:spPr>
        <p:txBody>
          <a:bodyPr>
            <a:normAutofit fontScale="100000" lnSpcReduction="0"/>
          </a:bodyPr>
          <a:lstStyle>
            <a:lvl1pPr defTabSz="214884">
              <a:lnSpc>
                <a:spcPts val="5400"/>
              </a:lnSpc>
              <a:defRPr sz="3759">
                <a:solidFill>
                  <a:srgbClr val="000080"/>
                </a:solidFill>
              </a:defRPr>
            </a:lvl1pPr>
          </a:lstStyle>
          <a:p>
            <a:pPr/>
            <a:r>
              <a:t>Romer: What Ended the Great Depression? II</a:t>
            </a:r>
          </a:p>
        </p:txBody>
      </p:sp>
      <p:sp>
        <p:nvSpPr>
          <p:cNvPr id="159" name="&lt;http://www.jstor.org/stable/2123226&gt;:…"/>
          <p:cNvSpPr txBox="1"/>
          <p:nvPr>
            <p:ph type="body" idx="4294967295"/>
          </p:nvPr>
        </p:nvSpPr>
        <p:spPr>
          <a:xfrm>
            <a:off x="378024" y="1270000"/>
            <a:ext cx="8472140" cy="5080000"/>
          </a:xfrm>
          <a:prstGeom prst="rect">
            <a:avLst/>
          </a:prstGeom>
        </p:spPr>
        <p:txBody>
          <a:bodyPr>
            <a:normAutofit fontScale="100000" lnSpcReduction="0"/>
          </a:bodyPr>
          <a:lstStyle/>
          <a:p>
            <a:pPr marL="0" indent="0">
              <a:spcBef>
                <a:spcPts val="1200"/>
              </a:spcBef>
              <a:buSzTx/>
              <a:buFontTx/>
              <a:buNone/>
              <a:defRPr b="1" sz="3000">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http://www.jstor.org/stable/2123226</a:t>
            </a:r>
            <a:r>
              <a:t>&gt;:</a:t>
            </a:r>
          </a:p>
          <a:p>
            <a:pPr marL="342899" indent="-342899">
              <a:spcBef>
                <a:spcPts val="1200"/>
              </a:spcBef>
              <a:defRPr sz="2400">
                <a:latin typeface="Times New Roman"/>
                <a:ea typeface="Times New Roman"/>
                <a:cs typeface="Times New Roman"/>
                <a:sym typeface="Times New Roman"/>
              </a:defRPr>
            </a:pPr>
            <a:r>
              <a:t>This paper examines the role of aggregate-demand stimulus in ending the Great Depression. Plausible estimates of the effects of fiscal and monetary changes indicate that nearly all the observed recovery of the U.S. economy prior to 1942 was due to monetary expansion. A huge gold inflow in the mid- and late 1930s swelled the money stock and stimulated the economy by lowering real interest rates and encouraging investment spending and purchases of durable goods. That monetary developments were crucial to the recovery implies that self-correction played little role in the growth of real output between 1933 and 1942…</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Assume a Monetarist Model"/>
          <p:cNvSpPr txBox="1"/>
          <p:nvPr>
            <p:ph type="title" idx="4294967295"/>
          </p:nvPr>
        </p:nvSpPr>
        <p:spPr>
          <a:xfrm>
            <a:off x="277663" y="-1"/>
            <a:ext cx="8572501" cy="1270001"/>
          </a:xfrm>
          <a:prstGeom prst="rect">
            <a:avLst/>
          </a:prstGeom>
        </p:spPr>
        <p:txBody>
          <a:bodyPr>
            <a:normAutofit fontScale="100000" lnSpcReduction="0"/>
          </a:bodyPr>
          <a:lstStyle>
            <a:lvl1pPr defTabSz="288036">
              <a:lnSpc>
                <a:spcPts val="7300"/>
              </a:lnSpc>
              <a:defRPr sz="5040">
                <a:solidFill>
                  <a:srgbClr val="000080"/>
                </a:solidFill>
              </a:defRPr>
            </a:lvl1pPr>
          </a:lstStyle>
          <a:p>
            <a:pPr/>
            <a:r>
              <a:t>Assume a Monetarist Model</a:t>
            </a:r>
          </a:p>
        </p:txBody>
      </p:sp>
      <p:sp>
        <p:nvSpPr>
          <p:cNvPr id="164" name="Use policy multipliers based on the experience of 1921 and 1938:…"/>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425195">
              <a:spcBef>
                <a:spcPts val="1100"/>
              </a:spcBef>
              <a:buSzTx/>
              <a:buFontTx/>
              <a:buNone/>
              <a:defRPr b="1" sz="2790">
                <a:latin typeface="+mn-lt"/>
                <a:ea typeface="+mn-ea"/>
                <a:cs typeface="+mn-cs"/>
                <a:sym typeface="Helvetica"/>
              </a:defRPr>
            </a:pPr>
            <a:r>
              <a:t>Use policy multipliers based on the experience of 1921 and 1938:</a:t>
            </a:r>
          </a:p>
          <a:p>
            <a:pPr marL="318896" indent="-318896" defTabSz="425195">
              <a:spcBef>
                <a:spcPts val="1100"/>
              </a:spcBef>
              <a:defRPr sz="2232">
                <a:latin typeface="Times New Roman"/>
                <a:ea typeface="Times New Roman"/>
                <a:cs typeface="Times New Roman"/>
                <a:sym typeface="Times New Roman"/>
              </a:defRPr>
            </a:pPr>
            <a:r>
              <a:t>β</a:t>
            </a:r>
            <a:r>
              <a:rPr baseline="-5999"/>
              <a:t>m</a:t>
            </a:r>
            <a:r>
              <a:t> = 0.823 %-point to %-point</a:t>
            </a:r>
          </a:p>
          <a:p>
            <a:pPr marL="318896" indent="-318896" defTabSz="425195">
              <a:spcBef>
                <a:spcPts val="1100"/>
              </a:spcBef>
              <a:defRPr sz="2232">
                <a:latin typeface="Times New Roman"/>
                <a:ea typeface="Times New Roman"/>
                <a:cs typeface="Times New Roman"/>
                <a:sym typeface="Times New Roman"/>
              </a:defRPr>
            </a:pPr>
            <a:r>
              <a:t>β</a:t>
            </a:r>
            <a:r>
              <a:rPr baseline="-5999"/>
              <a:t>f</a:t>
            </a:r>
            <a:r>
              <a:t> = -0.233 %-point to %-point</a:t>
            </a:r>
          </a:p>
          <a:p>
            <a:pPr marL="318896" indent="-318896" defTabSz="425195">
              <a:spcBef>
                <a:spcPts val="1100"/>
              </a:spcBef>
              <a:defRPr sz="2232">
                <a:latin typeface="Times New Roman"/>
                <a:ea typeface="Times New Roman"/>
                <a:cs typeface="Times New Roman"/>
                <a:sym typeface="Times New Roman"/>
              </a:defRPr>
            </a:pPr>
            <a:r>
              <a:t>Real GNP would have been approximately 25 percent lower in 1937 if the money supply had continued to grow at its historical average rate </a:t>
            </a:r>
          </a:p>
          <a:p>
            <a:pPr marL="318896" indent="-318896" defTabSz="425195">
              <a:spcBef>
                <a:spcPts val="1100"/>
              </a:spcBef>
              <a:defRPr sz="2232">
                <a:latin typeface="Times New Roman"/>
                <a:ea typeface="Times New Roman"/>
                <a:cs typeface="Times New Roman"/>
                <a:sym typeface="Times New Roman"/>
              </a:defRPr>
            </a:pPr>
            <a:r>
              <a:t>Real GNP would have been nearly 50 percent lower in 1942 than it actually was if the money supply had continued to grow at its historical average rate</a:t>
            </a:r>
          </a:p>
          <a:p>
            <a:pPr marL="318896" indent="-318896" defTabSz="425195">
              <a:spcBef>
                <a:spcPts val="1100"/>
              </a:spcBef>
              <a:defRPr sz="2232">
                <a:latin typeface="Times New Roman"/>
                <a:ea typeface="Times New Roman"/>
                <a:cs typeface="Times New Roman"/>
                <a:sym typeface="Times New Roman"/>
              </a:defRPr>
            </a:pPr>
            <a:r>
              <a:t>Changes in the government budget surplus played little role in generating the recovery </a:t>
            </a:r>
          </a:p>
          <a:p>
            <a:pPr lvl="1" marL="744092" indent="-318896" defTabSz="425195">
              <a:spcBef>
                <a:spcPts val="1100"/>
              </a:spcBef>
              <a:buChar char="•"/>
              <a:defRPr sz="2232">
                <a:latin typeface="Times New Roman"/>
                <a:ea typeface="Times New Roman"/>
                <a:cs typeface="Times New Roman"/>
                <a:sym typeface="Times New Roman"/>
              </a:defRPr>
            </a:pPr>
            <a:r>
              <a:t>But what is the counterfactual here?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Why Doesn’t Fiscal Policy Matter?"/>
          <p:cNvSpPr txBox="1"/>
          <p:nvPr>
            <p:ph type="title" idx="4294967295"/>
          </p:nvPr>
        </p:nvSpPr>
        <p:spPr>
          <a:xfrm>
            <a:off x="277663" y="-1"/>
            <a:ext cx="8572501" cy="1270001"/>
          </a:xfrm>
          <a:prstGeom prst="rect">
            <a:avLst/>
          </a:prstGeom>
        </p:spPr>
        <p:txBody>
          <a:bodyPr>
            <a:normAutofit fontScale="100000" lnSpcReduction="0"/>
          </a:bodyPr>
          <a:lstStyle>
            <a:lvl1pPr defTabSz="233172">
              <a:lnSpc>
                <a:spcPts val="5900"/>
              </a:lnSpc>
              <a:defRPr sz="4080">
                <a:solidFill>
                  <a:srgbClr val="000080"/>
                </a:solidFill>
              </a:defRPr>
            </a:lvl1pPr>
          </a:lstStyle>
          <a:p>
            <a:pPr/>
            <a:r>
              <a:t>Why Doesn’t Fiscal Policy Matter?</a:t>
            </a:r>
          </a:p>
        </p:txBody>
      </p:sp>
      <p:sp>
        <p:nvSpPr>
          <p:cNvPr id="169" name="Because the Roosevelt administration did not raise the deficit (much):…"/>
          <p:cNvSpPr txBox="1"/>
          <p:nvPr>
            <p:ph type="body" sz="half" idx="4294967295"/>
          </p:nvPr>
        </p:nvSpPr>
        <p:spPr>
          <a:xfrm>
            <a:off x="277663" y="1270000"/>
            <a:ext cx="4625664" cy="5080000"/>
          </a:xfrm>
          <a:prstGeom prst="rect">
            <a:avLst/>
          </a:prstGeom>
        </p:spPr>
        <p:txBody>
          <a:bodyPr>
            <a:normAutofit fontScale="100000" lnSpcReduction="0"/>
          </a:bodyPr>
          <a:lstStyle/>
          <a:p>
            <a:pPr marL="0" indent="0">
              <a:spcBef>
                <a:spcPts val="1200"/>
              </a:spcBef>
              <a:buSzTx/>
              <a:buFontTx/>
              <a:buNone/>
              <a:defRPr b="1" sz="3000">
                <a:latin typeface="+mn-lt"/>
                <a:ea typeface="+mn-ea"/>
                <a:cs typeface="+mn-cs"/>
                <a:sym typeface="Helvetica"/>
              </a:defRPr>
            </a:pPr>
            <a:r>
              <a:t>Because the Roosevelt administration did not raise the deficit (much):</a:t>
            </a:r>
          </a:p>
          <a:p>
            <a:pPr marL="342899" indent="-342899">
              <a:spcBef>
                <a:spcPts val="1200"/>
              </a:spcBef>
              <a:defRPr sz="2400">
                <a:latin typeface="Times New Roman"/>
                <a:ea typeface="Times New Roman"/>
                <a:cs typeface="Times New Roman"/>
                <a:sym typeface="Times New Roman"/>
              </a:defRPr>
            </a:pPr>
            <a:r>
              <a:t>Hence you multiply a small number by 0.23, and get a small number</a:t>
            </a:r>
          </a:p>
          <a:p>
            <a:pPr marL="342899" indent="-342899">
              <a:spcBef>
                <a:spcPts val="1200"/>
              </a:spcBef>
              <a:defRPr sz="2400">
                <a:latin typeface="Times New Roman"/>
                <a:ea typeface="Times New Roman"/>
                <a:cs typeface="Times New Roman"/>
                <a:sym typeface="Times New Roman"/>
              </a:defRPr>
            </a:pPr>
            <a:r>
              <a:t>But what if the government had strained every nerve to balance the budget, instead of letting the deficit roll at its 1933 share of national income?</a:t>
            </a:r>
          </a:p>
        </p:txBody>
      </p:sp>
      <p:pic>
        <p:nvPicPr>
          <p:cNvPr id="170" name="Image" descr="Image"/>
          <p:cNvPicPr>
            <a:picLocks noChangeAspect="1"/>
          </p:cNvPicPr>
          <p:nvPr/>
        </p:nvPicPr>
        <p:blipFill>
          <a:blip r:embed="rId3">
            <a:extLst/>
          </a:blip>
          <a:stretch>
            <a:fillRect/>
          </a:stretch>
        </p:blipFill>
        <p:spPr>
          <a:xfrm>
            <a:off x="4903326" y="1270000"/>
            <a:ext cx="4093071" cy="3041560"/>
          </a:xfrm>
          <a:prstGeom prst="rect">
            <a:avLst/>
          </a:prstGeom>
          <a:ln w="12700">
            <a:miter lim="400000"/>
          </a:ln>
        </p:spPr>
      </p:pic>
      <p:pic>
        <p:nvPicPr>
          <p:cNvPr id="171" name="Image" descr="Image"/>
          <p:cNvPicPr>
            <a:picLocks noChangeAspect="1"/>
          </p:cNvPicPr>
          <p:nvPr/>
        </p:nvPicPr>
        <p:blipFill>
          <a:blip r:embed="rId4">
            <a:extLst/>
          </a:blip>
          <a:stretch>
            <a:fillRect/>
          </a:stretch>
        </p:blipFill>
        <p:spPr>
          <a:xfrm>
            <a:off x="5560531" y="4129422"/>
            <a:ext cx="3435866" cy="72777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Why Does Monetary Policy Matter?"/>
          <p:cNvSpPr txBox="1"/>
          <p:nvPr>
            <p:ph type="title" idx="4294967295"/>
          </p:nvPr>
        </p:nvSpPr>
        <p:spPr>
          <a:xfrm>
            <a:off x="277663" y="-1"/>
            <a:ext cx="8572501" cy="1270001"/>
          </a:xfrm>
          <a:prstGeom prst="rect">
            <a:avLst/>
          </a:prstGeom>
        </p:spPr>
        <p:txBody>
          <a:bodyPr>
            <a:normAutofit fontScale="100000" lnSpcReduction="0"/>
          </a:bodyPr>
          <a:lstStyle>
            <a:lvl1pPr defTabSz="228600">
              <a:lnSpc>
                <a:spcPts val="5800"/>
              </a:lnSpc>
              <a:defRPr sz="4000">
                <a:solidFill>
                  <a:srgbClr val="000080"/>
                </a:solidFill>
              </a:defRPr>
            </a:lvl1pPr>
          </a:lstStyle>
          <a:p>
            <a:pPr/>
            <a:r>
              <a:t>Why Does Monetary Policy Matter?</a:t>
            </a:r>
          </a:p>
        </p:txBody>
      </p:sp>
      <p:sp>
        <p:nvSpPr>
          <p:cNvPr id="176" name="Because the money stock bounced back after 1933:…"/>
          <p:cNvSpPr txBox="1"/>
          <p:nvPr>
            <p:ph type="body" sz="half" idx="4294967295"/>
          </p:nvPr>
        </p:nvSpPr>
        <p:spPr>
          <a:xfrm>
            <a:off x="277663" y="1270000"/>
            <a:ext cx="4625664" cy="5080000"/>
          </a:xfrm>
          <a:prstGeom prst="rect">
            <a:avLst/>
          </a:prstGeom>
        </p:spPr>
        <p:txBody>
          <a:bodyPr>
            <a:normAutofit fontScale="100000" lnSpcReduction="0"/>
          </a:bodyPr>
          <a:lstStyle/>
          <a:p>
            <a:pPr marL="0" indent="0">
              <a:spcBef>
                <a:spcPts val="1200"/>
              </a:spcBef>
              <a:buSzTx/>
              <a:buFontTx/>
              <a:buNone/>
              <a:defRPr b="1" sz="3000">
                <a:latin typeface="+mn-lt"/>
                <a:ea typeface="+mn-ea"/>
                <a:cs typeface="+mn-cs"/>
                <a:sym typeface="Helvetica"/>
              </a:defRPr>
            </a:pPr>
            <a:r>
              <a:t>Because the money stock bounced back after 1933:</a:t>
            </a:r>
          </a:p>
          <a:p>
            <a:pPr marL="342899" indent="-342899">
              <a:spcBef>
                <a:spcPts val="1200"/>
              </a:spcBef>
              <a:defRPr sz="2400">
                <a:latin typeface="Times New Roman"/>
                <a:ea typeface="Times New Roman"/>
                <a:cs typeface="Times New Roman"/>
                <a:sym typeface="Times New Roman"/>
              </a:defRPr>
            </a:pPr>
            <a:r>
              <a:t>And the calibration assumes that changes in the money stock cause big changes in nominal spending</a:t>
            </a:r>
          </a:p>
          <a:p>
            <a:pPr marL="342899" indent="-342899">
              <a:spcBef>
                <a:spcPts val="1200"/>
              </a:spcBef>
              <a:defRPr sz="2400">
                <a:latin typeface="Times New Roman"/>
                <a:ea typeface="Times New Roman"/>
                <a:cs typeface="Times New Roman"/>
                <a:sym typeface="Times New Roman"/>
              </a:defRPr>
            </a:pPr>
            <a:r>
              <a:t>Even if interest rates are at or near there zero lower bound</a:t>
            </a:r>
          </a:p>
          <a:p>
            <a:pPr marL="342899" indent="-342899">
              <a:spcBef>
                <a:spcPts val="1200"/>
              </a:spcBef>
              <a:defRPr sz="2400">
                <a:latin typeface="Times New Roman"/>
                <a:ea typeface="Times New Roman"/>
                <a:cs typeface="Times New Roman"/>
                <a:sym typeface="Times New Roman"/>
              </a:defRPr>
            </a:pPr>
            <a:r>
              <a:t>This is something that we believe in much much much less strongly than we believed in it back in 1992</a:t>
            </a:r>
          </a:p>
        </p:txBody>
      </p:sp>
      <p:pic>
        <p:nvPicPr>
          <p:cNvPr id="177" name="Image" descr="Image"/>
          <p:cNvPicPr>
            <a:picLocks noChangeAspect="1"/>
          </p:cNvPicPr>
          <p:nvPr/>
        </p:nvPicPr>
        <p:blipFill>
          <a:blip r:embed="rId3">
            <a:extLst/>
          </a:blip>
          <a:stretch>
            <a:fillRect/>
          </a:stretch>
        </p:blipFill>
        <p:spPr>
          <a:xfrm>
            <a:off x="5208701" y="1270000"/>
            <a:ext cx="3829006" cy="3335202"/>
          </a:xfrm>
          <a:prstGeom prst="rect">
            <a:avLst/>
          </a:prstGeom>
          <a:ln w="12700">
            <a:miter lim="400000"/>
          </a:ln>
        </p:spPr>
      </p:pic>
      <p:pic>
        <p:nvPicPr>
          <p:cNvPr id="178" name="Image" descr="Image"/>
          <p:cNvPicPr>
            <a:picLocks noChangeAspect="1"/>
          </p:cNvPicPr>
          <p:nvPr/>
        </p:nvPicPr>
        <p:blipFill>
          <a:blip r:embed="rId4">
            <a:extLst/>
          </a:blip>
          <a:stretch>
            <a:fillRect/>
          </a:stretch>
        </p:blipFill>
        <p:spPr>
          <a:xfrm>
            <a:off x="5782261" y="4622800"/>
            <a:ext cx="3067903" cy="603813"/>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Gold &amp; the Money Supply"/>
          <p:cNvSpPr txBox="1"/>
          <p:nvPr>
            <p:ph type="title" idx="4294967295"/>
          </p:nvPr>
        </p:nvSpPr>
        <p:spPr>
          <a:xfrm>
            <a:off x="277663" y="-1"/>
            <a:ext cx="8572501" cy="1270001"/>
          </a:xfrm>
          <a:prstGeom prst="rect">
            <a:avLst/>
          </a:prstGeom>
        </p:spPr>
        <p:txBody>
          <a:bodyPr>
            <a:normAutofit fontScale="100000" lnSpcReduction="0"/>
          </a:bodyPr>
          <a:lstStyle>
            <a:lvl1pPr defTabSz="310895">
              <a:lnSpc>
                <a:spcPts val="7800"/>
              </a:lnSpc>
              <a:defRPr sz="5440">
                <a:solidFill>
                  <a:srgbClr val="000080"/>
                </a:solidFill>
              </a:defRPr>
            </a:lvl1pPr>
          </a:lstStyle>
          <a:p>
            <a:pPr/>
            <a:r>
              <a:t>Gold &amp; the Money Supply</a:t>
            </a:r>
          </a:p>
        </p:txBody>
      </p:sp>
      <p:sp>
        <p:nvSpPr>
          <p:cNvPr id="183" name="Gold inflows then expanded the month stock:…"/>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b="1" sz="3000">
                <a:latin typeface="+mn-lt"/>
                <a:ea typeface="+mn-ea"/>
                <a:cs typeface="+mn-cs"/>
                <a:sym typeface="Helvetica"/>
              </a:defRPr>
            </a:pPr>
            <a:r>
              <a:t>Gold inflows then expanded the month stock:</a:t>
            </a:r>
          </a:p>
          <a:p>
            <a:pPr marL="342899" indent="-342899">
              <a:spcBef>
                <a:spcPts val="1200"/>
              </a:spcBef>
              <a:defRPr sz="2400">
                <a:latin typeface="Times New Roman"/>
                <a:ea typeface="Times New Roman"/>
                <a:cs typeface="Times New Roman"/>
                <a:sym typeface="Times New Roman"/>
              </a:defRPr>
            </a:pPr>
            <a:r>
              <a:t>A gold inflow due to devaluation in 1933</a:t>
            </a:r>
          </a:p>
          <a:p>
            <a:pPr marL="342899" indent="-342899">
              <a:spcBef>
                <a:spcPts val="1200"/>
              </a:spcBef>
              <a:defRPr sz="2400">
                <a:latin typeface="Times New Roman"/>
                <a:ea typeface="Times New Roman"/>
                <a:cs typeface="Times New Roman"/>
                <a:sym typeface="Times New Roman"/>
              </a:defRPr>
            </a:pPr>
            <a:r>
              <a:t>A gold inflow to capital flight from Europe because of political instability after 1934</a:t>
            </a:r>
          </a:p>
          <a:p>
            <a:pPr marL="342899" indent="-342899">
              <a:spcBef>
                <a:spcPts val="1200"/>
              </a:spcBef>
              <a:defRPr sz="2400">
                <a:latin typeface="Times New Roman"/>
                <a:ea typeface="Times New Roman"/>
                <a:cs typeface="Times New Roman"/>
                <a:sym typeface="Times New Roman"/>
              </a:defRPr>
            </a:pPr>
            <a:r>
              <a:t>Coincident with this gold inflow, real interest rates fell precipitously in 1933</a:t>
            </a:r>
          </a:p>
          <a:p>
            <a:pPr marL="342899" indent="-342899">
              <a:spcBef>
                <a:spcPts val="1200"/>
              </a:spcBef>
              <a:defRPr sz="2400">
                <a:latin typeface="Times New Roman"/>
                <a:ea typeface="Times New Roman"/>
                <a:cs typeface="Times New Roman"/>
                <a:sym typeface="Times New Roman"/>
              </a:defRPr>
            </a:pPr>
            <a:r>
              <a:t>Real interest rates remained low or negative throughout most of the second half of the 1930s</a:t>
            </a:r>
          </a:p>
          <a:p>
            <a:pPr lvl="1" marL="800099" indent="-342899">
              <a:spcBef>
                <a:spcPts val="1200"/>
              </a:spcBef>
              <a:buChar char="•"/>
              <a:defRPr sz="2400">
                <a:latin typeface="Times New Roman"/>
                <a:ea typeface="Times New Roman"/>
                <a:cs typeface="Times New Roman"/>
                <a:sym typeface="Times New Roman"/>
              </a:defRPr>
            </a:pPr>
            <a:r>
              <a:t>A strong rebound in interest-sensitive spending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What Determines the Money Supply?"/>
          <p:cNvSpPr txBox="1"/>
          <p:nvPr>
            <p:ph type="title" idx="4294967295"/>
          </p:nvPr>
        </p:nvSpPr>
        <p:spPr>
          <a:xfrm>
            <a:off x="277663" y="-1"/>
            <a:ext cx="8572501" cy="1270001"/>
          </a:xfrm>
          <a:prstGeom prst="rect">
            <a:avLst/>
          </a:prstGeom>
        </p:spPr>
        <p:txBody>
          <a:bodyPr>
            <a:normAutofit fontScale="100000" lnSpcReduction="0"/>
          </a:bodyPr>
          <a:lstStyle>
            <a:lvl1pPr defTabSz="214884">
              <a:lnSpc>
                <a:spcPts val="5400"/>
              </a:lnSpc>
              <a:defRPr sz="3759">
                <a:solidFill>
                  <a:srgbClr val="000080"/>
                </a:solidFill>
              </a:defRPr>
            </a:lvl1pPr>
          </a:lstStyle>
          <a:p>
            <a:pPr/>
            <a:r>
              <a:t>What Determines the Money Supply?</a:t>
            </a:r>
          </a:p>
        </p:txBody>
      </p:sp>
      <p:sp>
        <p:nvSpPr>
          <p:cNvPr id="188" name="The monetary base and the money multiplier:…"/>
          <p:cNvSpPr txBox="1"/>
          <p:nvPr>
            <p:ph type="body" sz="half" idx="4294967295"/>
          </p:nvPr>
        </p:nvSpPr>
        <p:spPr>
          <a:xfrm>
            <a:off x="277663" y="1270000"/>
            <a:ext cx="4625664" cy="5080000"/>
          </a:xfrm>
          <a:prstGeom prst="rect">
            <a:avLst/>
          </a:prstGeom>
        </p:spPr>
        <p:txBody>
          <a:bodyPr>
            <a:normAutofit fontScale="100000" lnSpcReduction="0"/>
          </a:bodyPr>
          <a:lstStyle/>
          <a:p>
            <a:pPr marL="0" indent="0">
              <a:spcBef>
                <a:spcPts val="1200"/>
              </a:spcBef>
              <a:buSzTx/>
              <a:buFontTx/>
              <a:buNone/>
              <a:defRPr b="1" sz="3000">
                <a:latin typeface="+mn-lt"/>
                <a:ea typeface="+mn-ea"/>
                <a:cs typeface="+mn-cs"/>
                <a:sym typeface="Helvetica"/>
              </a:defRPr>
            </a:pPr>
            <a:r>
              <a:t>The monetary base and the money multiplier:</a:t>
            </a:r>
          </a:p>
          <a:p>
            <a:pPr marL="342899" indent="-342899">
              <a:spcBef>
                <a:spcPts val="1200"/>
              </a:spcBef>
              <a:defRPr sz="2400">
                <a:latin typeface="Times New Roman"/>
                <a:ea typeface="Times New Roman"/>
                <a:cs typeface="Times New Roman"/>
                <a:sym typeface="Times New Roman"/>
              </a:defRPr>
            </a:pPr>
            <a:r>
              <a:t>Money multiplier components:</a:t>
            </a:r>
          </a:p>
          <a:p>
            <a:pPr lvl="1" marL="800099" indent="-342899">
              <a:spcBef>
                <a:spcPts val="1200"/>
              </a:spcBef>
              <a:buChar char="•"/>
              <a:defRPr sz="2400">
                <a:latin typeface="Times New Roman"/>
                <a:ea typeface="Times New Roman"/>
                <a:cs typeface="Times New Roman"/>
                <a:sym typeface="Times New Roman"/>
              </a:defRPr>
            </a:pPr>
            <a:r>
              <a:t>D/R: 8.86 -&gt; 4.67</a:t>
            </a:r>
          </a:p>
          <a:p>
            <a:pPr lvl="1" marL="800099" indent="-342899">
              <a:spcBef>
                <a:spcPts val="1200"/>
              </a:spcBef>
              <a:buChar char="•"/>
              <a:defRPr sz="2400">
                <a:latin typeface="Times New Roman"/>
                <a:ea typeface="Times New Roman"/>
                <a:cs typeface="Times New Roman"/>
                <a:sym typeface="Times New Roman"/>
              </a:defRPr>
            </a:pPr>
            <a:r>
              <a:t>D/C: little action until WWII imminent</a:t>
            </a:r>
          </a:p>
          <a:p>
            <a:pPr marL="342899" indent="-342899">
              <a:spcBef>
                <a:spcPts val="1200"/>
              </a:spcBef>
              <a:defRPr sz="2400">
                <a:latin typeface="Times New Roman"/>
                <a:ea typeface="Times New Roman"/>
                <a:cs typeface="Times New Roman"/>
                <a:sym typeface="Times New Roman"/>
              </a:defRPr>
            </a:pPr>
            <a:r>
              <a:t>Would the D/R ratio have fallen much less if there had been much less of a gold-reserve inflow?</a:t>
            </a:r>
          </a:p>
          <a:p>
            <a:pPr lvl="1" marL="800099" indent="-342899">
              <a:spcBef>
                <a:spcPts val="1200"/>
              </a:spcBef>
              <a:buChar char="•"/>
              <a:defRPr sz="2400">
                <a:latin typeface="Times New Roman"/>
                <a:ea typeface="Times New Roman"/>
                <a:cs typeface="Times New Roman"/>
                <a:sym typeface="Times New Roman"/>
              </a:defRPr>
            </a:pPr>
            <a:r>
              <a:t>Maybe…</a:t>
            </a:r>
          </a:p>
        </p:txBody>
      </p:sp>
      <p:pic>
        <p:nvPicPr>
          <p:cNvPr id="189" name="Image" descr="Image"/>
          <p:cNvPicPr>
            <a:picLocks noChangeAspect="1"/>
          </p:cNvPicPr>
          <p:nvPr/>
        </p:nvPicPr>
        <p:blipFill>
          <a:blip r:embed="rId3">
            <a:extLst/>
          </a:blip>
          <a:stretch>
            <a:fillRect/>
          </a:stretch>
        </p:blipFill>
        <p:spPr>
          <a:xfrm>
            <a:off x="5208701" y="1270000"/>
            <a:ext cx="3829006" cy="3335202"/>
          </a:xfrm>
          <a:prstGeom prst="rect">
            <a:avLst/>
          </a:prstGeom>
          <a:ln w="12700">
            <a:miter lim="400000"/>
          </a:ln>
        </p:spPr>
      </p:pic>
      <p:pic>
        <p:nvPicPr>
          <p:cNvPr id="190" name="Image" descr="Image"/>
          <p:cNvPicPr>
            <a:picLocks noChangeAspect="1"/>
          </p:cNvPicPr>
          <p:nvPr/>
        </p:nvPicPr>
        <p:blipFill>
          <a:blip r:embed="rId4">
            <a:extLst/>
          </a:blip>
          <a:stretch>
            <a:fillRect/>
          </a:stretch>
        </p:blipFill>
        <p:spPr>
          <a:xfrm>
            <a:off x="5782261" y="4622800"/>
            <a:ext cx="3067903" cy="60381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Econ 210a…"/>
          <p:cNvSpPr txBox="1"/>
          <p:nvPr>
            <p:ph type="title" idx="4294967295"/>
          </p:nvPr>
        </p:nvSpPr>
        <p:spPr>
          <a:xfrm>
            <a:off x="277663" y="-1"/>
            <a:ext cx="8572501" cy="3352174"/>
          </a:xfrm>
          <a:prstGeom prst="rect">
            <a:avLst/>
          </a:prstGeom>
        </p:spPr>
        <p:txBody>
          <a:bodyPr>
            <a:normAutofit fontScale="100000" lnSpcReduction="0"/>
          </a:bodyPr>
          <a:lstStyle/>
          <a:p>
            <a:pPr/>
            <a:r>
              <a:t>Econ 210a</a:t>
            </a:r>
          </a:p>
          <a:p>
            <a:pPr>
              <a:lnSpc>
                <a:spcPts val="9800"/>
              </a:lnSpc>
              <a:defRPr sz="6500"/>
            </a:pPr>
            <a:r>
              <a:t>April 22, 2020 Class</a:t>
            </a:r>
          </a:p>
        </p:txBody>
      </p:sp>
      <p:sp>
        <p:nvSpPr>
          <p:cNvPr id="103" name="Brad DeLong…"/>
          <p:cNvSpPr txBox="1"/>
          <p:nvPr>
            <p:ph type="body" sz="half" idx="4294967295"/>
          </p:nvPr>
        </p:nvSpPr>
        <p:spPr>
          <a:xfrm>
            <a:off x="277663" y="3810000"/>
            <a:ext cx="8572501" cy="2446070"/>
          </a:xfrm>
          <a:prstGeom prst="rect">
            <a:avLst/>
          </a:prstGeom>
        </p:spPr>
        <p:txBody>
          <a:bodyPr>
            <a:normAutofit fontScale="100000" lnSpcReduction="0"/>
          </a:bodyPr>
          <a:lstStyle/>
          <a:p>
            <a:pPr marL="0" indent="0" algn="ctr" defTabSz="425195">
              <a:spcBef>
                <a:spcPts val="1100"/>
              </a:spcBef>
              <a:buSzTx/>
              <a:buFontTx/>
              <a:buNone/>
              <a:defRPr sz="3348"/>
            </a:pPr>
            <a:r>
              <a:t>Brad DeLong</a:t>
            </a:r>
          </a:p>
          <a:p>
            <a:pPr marL="0" indent="0" algn="ctr" defTabSz="425195">
              <a:spcBef>
                <a:spcPts val="1100"/>
              </a:spcBef>
              <a:buSzTx/>
              <a:buFontTx/>
              <a:buNone/>
              <a:defRPr sz="2232"/>
            </a:pPr>
            <a:r>
              <a:t>U.C. Berkeley</a:t>
            </a:r>
          </a:p>
          <a:p>
            <a:pPr marL="0" indent="0" algn="ctr" defTabSz="425195">
              <a:spcBef>
                <a:spcPts val="1100"/>
              </a:spcBef>
              <a:buSzTx/>
              <a:buFontTx/>
              <a:buNone/>
              <a:defRPr sz="1302"/>
            </a:pPr>
          </a:p>
          <a:p>
            <a:pPr marL="0" indent="0" algn="ctr" defTabSz="425195">
              <a:spcBef>
                <a:spcPts val="1100"/>
              </a:spcBef>
              <a:buSzTx/>
              <a:buFontTx/>
              <a:buNone/>
              <a:defRPr sz="1302"/>
            </a:pPr>
            <a:r>
              <a:t>Last Edited: 2020-04-08</a:t>
            </a:r>
          </a:p>
          <a:p>
            <a:pPr marL="0" indent="0" algn="ctr" defTabSz="425195">
              <a:spcBef>
                <a:spcPts val="1100"/>
              </a:spcBef>
              <a:buSzTx/>
              <a:buFontTx/>
              <a:buNone/>
              <a:defRPr sz="1302"/>
            </a:pPr>
            <a:r>
              <a:t>&lt;</a:t>
            </a:r>
            <a:r>
              <a:rPr u="sng">
                <a:solidFill>
                  <a:srgbClr val="0000FF"/>
                </a:solidFill>
                <a:uFill>
                  <a:solidFill>
                    <a:srgbClr val="0000FF"/>
                  </a:solidFill>
                </a:uFill>
                <a:hlinkClick r:id="rId2" invalidUrl="" action="" tgtFrame="" tooltip="" history="1" highlightClick="0" endSnd="0"/>
              </a:rPr>
              <a:t>https://www.icloud.com/keynote/0Z2r-GEQD73BP9FRWMV6QA5bQ</a:t>
            </a:r>
            <a:r>
              <a:t>&gt;</a:t>
            </a:r>
          </a:p>
          <a:p>
            <a:pPr marL="0" indent="0" algn="ctr" defTabSz="425195">
              <a:spcBef>
                <a:spcPts val="1100"/>
              </a:spcBef>
              <a:buSzTx/>
              <a:buFontTx/>
              <a:buNone/>
              <a:defRPr sz="1302"/>
            </a:pPr>
            <a:r>
              <a:t>&lt;</a:t>
            </a:r>
            <a:r>
              <a:rPr u="sng">
                <a:solidFill>
                  <a:srgbClr val="0000FF"/>
                </a:solidFill>
                <a:uFill>
                  <a:solidFill>
                    <a:srgbClr val="0000FF"/>
                  </a:solidFill>
                </a:uFill>
                <a:hlinkClick r:id="rId3" invalidUrl="" action="" tgtFrame="" tooltip="" history="1" highlightClick="0" endSnd="0"/>
              </a:rPr>
              <a:t>https://github.com/braddelong/public-files/blob/master/econ-210a-lecture-12a.pptx</a:t>
            </a:r>
            <a:r>
              <a:t>&gt;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Regime Change and Policy"/>
          <p:cNvSpPr txBox="1"/>
          <p:nvPr>
            <p:ph type="title" idx="4294967295"/>
          </p:nvPr>
        </p:nvSpPr>
        <p:spPr>
          <a:xfrm>
            <a:off x="277663" y="-1"/>
            <a:ext cx="8572501" cy="1270001"/>
          </a:xfrm>
          <a:prstGeom prst="rect">
            <a:avLst/>
          </a:prstGeom>
        </p:spPr>
        <p:txBody>
          <a:bodyPr>
            <a:normAutofit fontScale="100000" lnSpcReduction="0"/>
          </a:bodyPr>
          <a:lstStyle>
            <a:lvl1pPr defTabSz="297179">
              <a:lnSpc>
                <a:spcPts val="7500"/>
              </a:lnSpc>
              <a:defRPr sz="5200">
                <a:solidFill>
                  <a:srgbClr val="000080"/>
                </a:solidFill>
              </a:defRPr>
            </a:lvl1pPr>
          </a:lstStyle>
          <a:p>
            <a:pPr/>
            <a:r>
              <a:t>Regime Change and Policy</a:t>
            </a:r>
          </a:p>
        </p:txBody>
      </p:sp>
      <p:sp>
        <p:nvSpPr>
          <p:cNvPr id="195" name="The devaluation of 1933:…"/>
          <p:cNvSpPr txBox="1"/>
          <p:nvPr>
            <p:ph type="body" sz="quarter" idx="4294967295"/>
          </p:nvPr>
        </p:nvSpPr>
        <p:spPr>
          <a:xfrm>
            <a:off x="277663" y="1270000"/>
            <a:ext cx="2449501" cy="5080000"/>
          </a:xfrm>
          <a:prstGeom prst="rect">
            <a:avLst/>
          </a:prstGeom>
        </p:spPr>
        <p:txBody>
          <a:bodyPr>
            <a:normAutofit fontScale="100000" lnSpcReduction="0"/>
          </a:bodyPr>
          <a:lstStyle/>
          <a:p>
            <a:pPr marL="0" indent="0" defTabSz="406908">
              <a:spcBef>
                <a:spcPts val="1000"/>
              </a:spcBef>
              <a:buSzTx/>
              <a:buFontTx/>
              <a:buNone/>
              <a:defRPr b="1" sz="2670">
                <a:latin typeface="+mn-lt"/>
                <a:ea typeface="+mn-ea"/>
                <a:cs typeface="+mn-cs"/>
                <a:sym typeface="Helvetica"/>
              </a:defRPr>
            </a:pPr>
            <a:r>
              <a:t>The devaluation of 1933:</a:t>
            </a:r>
          </a:p>
          <a:p>
            <a:pPr marL="305180" indent="-305180" defTabSz="406908">
              <a:spcBef>
                <a:spcPts val="1000"/>
              </a:spcBef>
              <a:defRPr sz="2136">
                <a:latin typeface="Times New Roman"/>
                <a:ea typeface="Times New Roman"/>
                <a:cs typeface="Times New Roman"/>
                <a:sym typeface="Times New Roman"/>
              </a:defRPr>
            </a:pPr>
            <a:r>
              <a:t>Replaced a deflationary monetary-contraction regime by an inflationary monetary expansion regime</a:t>
            </a:r>
          </a:p>
          <a:p>
            <a:pPr marL="305180" indent="-305180" defTabSz="406908">
              <a:spcBef>
                <a:spcPts val="1000"/>
              </a:spcBef>
              <a:defRPr sz="2136">
                <a:latin typeface="Times New Roman"/>
                <a:ea typeface="Times New Roman"/>
                <a:cs typeface="Times New Roman"/>
                <a:sym typeface="Times New Roman"/>
              </a:defRPr>
            </a:pPr>
            <a:r>
              <a:t>The cross-country pattern is, once again, convincing…</a:t>
            </a:r>
          </a:p>
        </p:txBody>
      </p:sp>
      <p:pic>
        <p:nvPicPr>
          <p:cNvPr id="196" name="6a00e551f080038834019affbdc3fd970d.png" descr="6a00e551f080038834019affbdc3fd970d.png"/>
          <p:cNvPicPr>
            <a:picLocks noChangeAspect="1"/>
          </p:cNvPicPr>
          <p:nvPr/>
        </p:nvPicPr>
        <p:blipFill>
          <a:blip r:embed="rId3">
            <a:extLst/>
          </a:blip>
          <a:stretch>
            <a:fillRect/>
          </a:stretch>
        </p:blipFill>
        <p:spPr>
          <a:xfrm>
            <a:off x="2727163" y="1270000"/>
            <a:ext cx="6773335" cy="50800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Eggertsson: Great Expectations and the End of the Great Depression"/>
          <p:cNvSpPr txBox="1"/>
          <p:nvPr>
            <p:ph type="title" idx="4294967295"/>
          </p:nvPr>
        </p:nvSpPr>
        <p:spPr>
          <a:xfrm>
            <a:off x="277663" y="-1"/>
            <a:ext cx="8572501" cy="1270001"/>
          </a:xfrm>
          <a:prstGeom prst="rect">
            <a:avLst/>
          </a:prstGeom>
        </p:spPr>
        <p:txBody>
          <a:bodyPr>
            <a:normAutofit fontScale="100000" lnSpcReduction="0"/>
          </a:bodyPr>
          <a:lstStyle>
            <a:lvl1pPr defTabSz="214884">
              <a:lnSpc>
                <a:spcPts val="5400"/>
              </a:lnSpc>
              <a:defRPr sz="3759"/>
            </a:lvl1pPr>
          </a:lstStyle>
          <a:p>
            <a:pPr/>
            <a:r>
              <a:t>Eggertsson: Great Expectations and the End of the Great Depression</a:t>
            </a:r>
          </a:p>
        </p:txBody>
      </p:sp>
      <p:sp>
        <p:nvSpPr>
          <p:cNvPr id="201" name="&lt;http://www.jstor.org/stable/29730131&gt;:…"/>
          <p:cNvSpPr txBox="1"/>
          <p:nvPr>
            <p:ph type="body" sz="half" idx="4294967295"/>
          </p:nvPr>
        </p:nvSpPr>
        <p:spPr>
          <a:xfrm>
            <a:off x="378024" y="1270000"/>
            <a:ext cx="3533585" cy="5080000"/>
          </a:xfrm>
          <a:prstGeom prst="rect">
            <a:avLst/>
          </a:prstGeom>
        </p:spPr>
        <p:txBody>
          <a:bodyPr>
            <a:normAutofit fontScale="100000" lnSpcReduction="0"/>
          </a:bodyPr>
          <a:lstStyle/>
          <a:p>
            <a:pPr marL="0" indent="0" defTabSz="329184">
              <a:spcBef>
                <a:spcPts val="800"/>
              </a:spcBef>
              <a:buSzTx/>
              <a:buFontTx/>
              <a:buNone/>
              <a:defRPr b="1" sz="2160">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http://www.jstor.org/stable/29730131</a:t>
            </a:r>
            <a:r>
              <a:t>&gt;:</a:t>
            </a:r>
          </a:p>
          <a:p>
            <a:pPr marL="246887" indent="-246887" defTabSz="329184">
              <a:spcBef>
                <a:spcPts val="800"/>
              </a:spcBef>
              <a:defRPr sz="1728">
                <a:latin typeface="Times New Roman"/>
                <a:ea typeface="Times New Roman"/>
                <a:cs typeface="Times New Roman"/>
                <a:sym typeface="Times New Roman"/>
              </a:defRPr>
            </a:pPr>
            <a:r>
              <a:t>It is hard to overstate how radical the regime change was. </a:t>
            </a:r>
          </a:p>
          <a:p>
            <a:pPr marL="246887" indent="-246887" defTabSz="329184">
              <a:spcBef>
                <a:spcPts val="800"/>
              </a:spcBef>
              <a:defRPr sz="1728">
                <a:latin typeface="Times New Roman"/>
                <a:ea typeface="Times New Roman"/>
                <a:cs typeface="Times New Roman"/>
                <a:sym typeface="Times New Roman"/>
              </a:defRPr>
            </a:pPr>
            <a:r>
              <a:t>"This is the end of Western civilization," declared Director of the Budget Lewis Douglas.</a:t>
            </a:r>
          </a:p>
          <a:p>
            <a:pPr marL="246887" indent="-246887" defTabSz="329184">
              <a:spcBef>
                <a:spcPts val="800"/>
              </a:spcBef>
              <a:defRPr sz="1728">
                <a:latin typeface="Times New Roman"/>
                <a:ea typeface="Times New Roman"/>
                <a:cs typeface="Times New Roman"/>
                <a:sym typeface="Times New Roman"/>
              </a:defRPr>
            </a:pPr>
            <a:r>
              <a:t>During Roosevelt's first year in office, Douglas and Acting Treasury Secretary Dean Acheson resigned in protest…</a:t>
            </a:r>
          </a:p>
          <a:p>
            <a:pPr marL="246887" indent="-246887" defTabSz="329184">
              <a:spcBef>
                <a:spcPts val="800"/>
              </a:spcBef>
              <a:defRPr sz="1728">
                <a:latin typeface="Times New Roman"/>
                <a:ea typeface="Times New Roman"/>
                <a:cs typeface="Times New Roman"/>
                <a:sym typeface="Times New Roman"/>
              </a:defRPr>
            </a:pPr>
            <a:r>
              <a:t>Despite the fact that neither the nominal interest rate nor the money supply changed… the elimination of the policy dogmas drastically changed the systematic part of monetary policy…</a:t>
            </a:r>
          </a:p>
        </p:txBody>
      </p:sp>
      <p:pic>
        <p:nvPicPr>
          <p:cNvPr id="202" name="Image" descr="Image"/>
          <p:cNvPicPr>
            <a:picLocks noChangeAspect="1"/>
          </p:cNvPicPr>
          <p:nvPr/>
        </p:nvPicPr>
        <p:blipFill>
          <a:blip r:embed="rId4">
            <a:extLst/>
          </a:blip>
          <a:stretch>
            <a:fillRect/>
          </a:stretch>
        </p:blipFill>
        <p:spPr>
          <a:xfrm>
            <a:off x="3911608" y="1270000"/>
            <a:ext cx="4938556" cy="396629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Eggertson: Great Expectations II"/>
          <p:cNvSpPr txBox="1"/>
          <p:nvPr>
            <p:ph type="title" idx="4294967295"/>
          </p:nvPr>
        </p:nvSpPr>
        <p:spPr>
          <a:xfrm>
            <a:off x="277663" y="-1"/>
            <a:ext cx="8572501" cy="1270001"/>
          </a:xfrm>
          <a:prstGeom prst="rect">
            <a:avLst/>
          </a:prstGeom>
        </p:spPr>
        <p:txBody>
          <a:bodyPr>
            <a:normAutofit fontScale="100000" lnSpcReduction="0"/>
          </a:bodyPr>
          <a:lstStyle>
            <a:lvl1pPr defTabSz="242315">
              <a:lnSpc>
                <a:spcPts val="6100"/>
              </a:lnSpc>
              <a:defRPr sz="4240">
                <a:solidFill>
                  <a:srgbClr val="000080"/>
                </a:solidFill>
              </a:defRPr>
            </a:lvl1pPr>
          </a:lstStyle>
          <a:p>
            <a:pPr/>
            <a:r>
              <a:t>Eggertson: Great Expectations II</a:t>
            </a:r>
          </a:p>
        </p:txBody>
      </p:sp>
      <p:sp>
        <p:nvSpPr>
          <p:cNvPr id="207" name="&lt;http://www.jstor.org/stable/29730131&gt;:…"/>
          <p:cNvSpPr txBox="1"/>
          <p:nvPr>
            <p:ph type="body" idx="4294967295"/>
          </p:nvPr>
        </p:nvSpPr>
        <p:spPr>
          <a:xfrm>
            <a:off x="378024" y="1270000"/>
            <a:ext cx="8472140" cy="5080000"/>
          </a:xfrm>
          <a:prstGeom prst="rect">
            <a:avLst/>
          </a:prstGeom>
        </p:spPr>
        <p:txBody>
          <a:bodyPr>
            <a:normAutofit fontScale="100000" lnSpcReduction="0"/>
          </a:bodyPr>
          <a:lstStyle/>
          <a:p>
            <a:pPr marL="0" indent="0" defTabSz="452627">
              <a:spcBef>
                <a:spcPts val="1100"/>
              </a:spcBef>
              <a:buSzTx/>
              <a:buFontTx/>
              <a:buNone/>
              <a:defRPr b="1" sz="2970">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http://www.jstor.org/stable/29730131</a:t>
            </a:r>
            <a:r>
              <a:t>&gt;:</a:t>
            </a:r>
          </a:p>
          <a:p>
            <a:pPr marL="339470" indent="-339470" defTabSz="452627">
              <a:spcBef>
                <a:spcPts val="1100"/>
              </a:spcBef>
              <a:defRPr sz="2376">
                <a:latin typeface="Times New Roman"/>
                <a:ea typeface="Times New Roman"/>
                <a:cs typeface="Times New Roman"/>
                <a:sym typeface="Times New Roman"/>
              </a:defRPr>
            </a:pPr>
            <a:r>
              <a:t>This paper suggests that the US recovery from the Great Depression was driven by a shift in expectations. This shift was caused by President Franklin Delano Roosevelt’s policy actions. On the monetary policy side, Roosevelt abolished the gold standard and?even more importantly?announced the explicit objective of inflating the price level to pre-Depression levels. On the fiscal policy side, Roosevelt expanded real and deficit spending, which made his policy objective credible. These actions violated prevailing policy dogmas and initiated a policy regime change as in Sargent (1983) and Temin and Wigmore (1990). The economic consequences of Roosevelt are evaluated in a dynamic stochastic general equilibrium model with nominal frictions…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How Does Money Affect Output?"/>
          <p:cNvSpPr txBox="1"/>
          <p:nvPr>
            <p:ph type="title" idx="4294967295"/>
          </p:nvPr>
        </p:nvSpPr>
        <p:spPr>
          <a:xfrm>
            <a:off x="277663" y="-1"/>
            <a:ext cx="8572501" cy="1270001"/>
          </a:xfrm>
          <a:prstGeom prst="rect">
            <a:avLst/>
          </a:prstGeom>
        </p:spPr>
        <p:txBody>
          <a:bodyPr>
            <a:normAutofit fontScale="100000" lnSpcReduction="0"/>
          </a:bodyPr>
          <a:lstStyle>
            <a:lvl1pPr defTabSz="242315">
              <a:lnSpc>
                <a:spcPts val="6100"/>
              </a:lnSpc>
              <a:defRPr sz="4240">
                <a:solidFill>
                  <a:srgbClr val="000080"/>
                </a:solidFill>
              </a:defRPr>
            </a:lvl1pPr>
          </a:lstStyle>
          <a:p>
            <a:pPr/>
            <a:r>
              <a:t>How Does Money Affect Output?</a:t>
            </a:r>
          </a:p>
        </p:txBody>
      </p:sp>
      <p:sp>
        <p:nvSpPr>
          <p:cNvPr id="212" name="The mechanical quantity theory:…"/>
          <p:cNvSpPr txBox="1"/>
          <p:nvPr>
            <p:ph type="body" idx="4294967295"/>
          </p:nvPr>
        </p:nvSpPr>
        <p:spPr>
          <a:xfrm>
            <a:off x="378024" y="1270000"/>
            <a:ext cx="8472140" cy="5080000"/>
          </a:xfrm>
          <a:prstGeom prst="rect">
            <a:avLst/>
          </a:prstGeom>
        </p:spPr>
        <p:txBody>
          <a:bodyPr>
            <a:normAutofit fontScale="100000" lnSpcReduction="0"/>
          </a:bodyPr>
          <a:lstStyle/>
          <a:p>
            <a:pPr marL="0" indent="0" defTabSz="416052">
              <a:spcBef>
                <a:spcPts val="1000"/>
              </a:spcBef>
              <a:buSzTx/>
              <a:buFontTx/>
              <a:buNone/>
              <a:defRPr b="1" sz="2730">
                <a:latin typeface="+mn-lt"/>
                <a:ea typeface="+mn-ea"/>
                <a:cs typeface="+mn-cs"/>
                <a:sym typeface="Helvetica"/>
              </a:defRPr>
            </a:pPr>
            <a:r>
              <a:t>The mechanical quantity theory:</a:t>
            </a:r>
          </a:p>
          <a:p>
            <a:pPr marL="312038" indent="-312038" defTabSz="416052">
              <a:spcBef>
                <a:spcPts val="1000"/>
              </a:spcBef>
              <a:defRPr sz="2184">
                <a:latin typeface="Times New Roman"/>
                <a:ea typeface="Times New Roman"/>
                <a:cs typeface="Times New Roman"/>
                <a:sym typeface="Times New Roman"/>
              </a:defRPr>
            </a:pPr>
            <a:r>
              <a:t>Money burns a hole in your pocket and drops out, thus being spent on currently-produced goods and services</a:t>
            </a:r>
          </a:p>
          <a:p>
            <a:pPr marL="312038" indent="-312038" defTabSz="416052">
              <a:spcBef>
                <a:spcPts val="1000"/>
              </a:spcBef>
              <a:defRPr sz="2184">
                <a:latin typeface="Times New Roman"/>
                <a:ea typeface="Times New Roman"/>
                <a:cs typeface="Times New Roman"/>
                <a:sym typeface="Times New Roman"/>
              </a:defRPr>
            </a:pPr>
            <a:r>
              <a:t>The mechanical quantity theory is not in good odor today:</a:t>
            </a:r>
          </a:p>
          <a:p>
            <a:pPr lvl="1" marL="728090" indent="-312038" defTabSz="416052">
              <a:spcBef>
                <a:spcPts val="1000"/>
              </a:spcBef>
              <a:buChar char="•"/>
              <a:defRPr sz="2184">
                <a:latin typeface="Times New Roman"/>
                <a:ea typeface="Times New Roman"/>
                <a:cs typeface="Times New Roman"/>
                <a:sym typeface="Times New Roman"/>
              </a:defRPr>
            </a:pPr>
            <a:r>
              <a:t>Instead, it has to work through interest rates</a:t>
            </a:r>
          </a:p>
          <a:p>
            <a:pPr lvl="1" marL="728090" indent="-312038" defTabSz="416052">
              <a:spcBef>
                <a:spcPts val="1000"/>
              </a:spcBef>
              <a:buChar char="•"/>
              <a:defRPr sz="2184">
                <a:latin typeface="Times New Roman"/>
                <a:ea typeface="Times New Roman"/>
                <a:cs typeface="Times New Roman"/>
                <a:sym typeface="Times New Roman"/>
              </a:defRPr>
            </a:pPr>
            <a:r>
              <a:t>Present and future interest rates</a:t>
            </a:r>
          </a:p>
          <a:p>
            <a:pPr lvl="1" marL="728090" indent="-312038" defTabSz="416052">
              <a:spcBef>
                <a:spcPts val="1000"/>
              </a:spcBef>
              <a:buChar char="•"/>
              <a:defRPr sz="2184">
                <a:latin typeface="Times New Roman"/>
                <a:ea typeface="Times New Roman"/>
                <a:cs typeface="Times New Roman"/>
                <a:sym typeface="Times New Roman"/>
              </a:defRPr>
            </a:pPr>
            <a:r>
              <a:t>Which means that monetary expansion at the ZLB today has effects only to the extent that it raises the expected money stock at some point in the future at which the economy is expected to be no longer at the ZLB</a:t>
            </a:r>
          </a:p>
          <a:p>
            <a:pPr lvl="2" marL="1144142" indent="-312038" defTabSz="416052">
              <a:spcBef>
                <a:spcPts val="1000"/>
              </a:spcBef>
              <a:defRPr sz="2184">
                <a:latin typeface="Times New Roman"/>
                <a:ea typeface="Times New Roman"/>
                <a:cs typeface="Times New Roman"/>
                <a:sym typeface="Times New Roman"/>
              </a:defRPr>
            </a:pPr>
            <a:r>
              <a:t>Hence the money stock has to be “sticky” in some sense…</a:t>
            </a:r>
          </a:p>
          <a:p>
            <a:pPr lvl="2" marL="1144142" indent="-312038" defTabSz="416052">
              <a:spcBef>
                <a:spcPts val="1000"/>
              </a:spcBef>
              <a:defRPr sz="2184">
                <a:latin typeface="Times New Roman"/>
                <a:ea typeface="Times New Roman"/>
                <a:cs typeface="Times New Roman"/>
                <a:sym typeface="Times New Roman"/>
              </a:defRPr>
            </a:pPr>
            <a:r>
              <a:t>Krugman: credibly promise not to be responsible…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Moving to a NK DSGE Model…"/>
          <p:cNvSpPr txBox="1"/>
          <p:nvPr>
            <p:ph type="title" idx="4294967295"/>
          </p:nvPr>
        </p:nvSpPr>
        <p:spPr>
          <a:xfrm>
            <a:off x="277663" y="-1"/>
            <a:ext cx="8572501" cy="1270001"/>
          </a:xfrm>
          <a:prstGeom prst="rect">
            <a:avLst/>
          </a:prstGeom>
        </p:spPr>
        <p:txBody>
          <a:bodyPr>
            <a:normAutofit fontScale="100000" lnSpcReduction="0"/>
          </a:bodyPr>
          <a:lstStyle>
            <a:lvl1pPr defTabSz="260604">
              <a:lnSpc>
                <a:spcPts val="6600"/>
              </a:lnSpc>
              <a:defRPr sz="4560">
                <a:solidFill>
                  <a:srgbClr val="000080"/>
                </a:solidFill>
              </a:defRPr>
            </a:lvl1pPr>
          </a:lstStyle>
          <a:p>
            <a:pPr/>
            <a:r>
              <a:t>Moving to a NK DSGE Model…</a:t>
            </a:r>
          </a:p>
        </p:txBody>
      </p:sp>
      <p:sp>
        <p:nvSpPr>
          <p:cNvPr id="217" name="I still do not understand the attraction:…"/>
          <p:cNvSpPr txBox="1"/>
          <p:nvPr>
            <p:ph type="body" idx="4294967295"/>
          </p:nvPr>
        </p:nvSpPr>
        <p:spPr>
          <a:xfrm>
            <a:off x="378024" y="1270000"/>
            <a:ext cx="8472140" cy="5080000"/>
          </a:xfrm>
          <a:prstGeom prst="rect">
            <a:avLst/>
          </a:prstGeom>
        </p:spPr>
        <p:txBody>
          <a:bodyPr>
            <a:normAutofit fontScale="100000" lnSpcReduction="0"/>
          </a:bodyPr>
          <a:lstStyle/>
          <a:p>
            <a:pPr marL="0" indent="0">
              <a:spcBef>
                <a:spcPts val="1200"/>
              </a:spcBef>
              <a:buSzTx/>
              <a:buFontTx/>
              <a:buNone/>
              <a:defRPr b="1" sz="3000">
                <a:latin typeface="+mn-lt"/>
                <a:ea typeface="+mn-ea"/>
                <a:cs typeface="+mn-cs"/>
                <a:sym typeface="Helvetica"/>
              </a:defRPr>
            </a:pPr>
            <a:r>
              <a:t>I still do not understand the attraction:</a:t>
            </a:r>
          </a:p>
          <a:p>
            <a:pPr marL="342899" indent="-342899">
              <a:spcBef>
                <a:spcPts val="1200"/>
              </a:spcBef>
              <a:defRPr sz="2400">
                <a:latin typeface="Times New Roman"/>
                <a:ea typeface="Times New Roman"/>
                <a:cs typeface="Times New Roman"/>
                <a:sym typeface="Times New Roman"/>
              </a:defRPr>
            </a:pPr>
            <a:r>
              <a:t>The point is to get an “IS curve”: real spending on currently-produced goods and services as a downward-sloping function of the expected real interest rate</a:t>
            </a:r>
          </a:p>
          <a:p>
            <a:pPr marL="342899" indent="-342899">
              <a:spcBef>
                <a:spcPts val="1200"/>
              </a:spcBef>
              <a:defRPr sz="2400">
                <a:latin typeface="Times New Roman"/>
                <a:ea typeface="Times New Roman"/>
                <a:cs typeface="Times New Roman"/>
                <a:sym typeface="Times New Roman"/>
              </a:defRPr>
            </a:pPr>
            <a:r>
              <a:t>The point is to get a “Phillips curve”: a relationship of price-level changes to expectations and to the level of spending</a:t>
            </a:r>
          </a:p>
          <a:p>
            <a:pPr marL="342899" indent="-342899">
              <a:spcBef>
                <a:spcPts val="1200"/>
              </a:spcBef>
              <a:defRPr sz="2400">
                <a:latin typeface="Times New Roman"/>
                <a:ea typeface="Times New Roman"/>
                <a:cs typeface="Times New Roman"/>
                <a:sym typeface="Times New Roman"/>
              </a:defRPr>
            </a:pPr>
            <a:r>
              <a:t>And to allow policy to show itself through the choice of the interest rate by the central bank</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Hoover Policy Dogmas"/>
          <p:cNvSpPr txBox="1"/>
          <p:nvPr>
            <p:ph type="title" idx="4294967295"/>
          </p:nvPr>
        </p:nvSpPr>
        <p:spPr>
          <a:xfrm>
            <a:off x="277663" y="-1"/>
            <a:ext cx="8572501" cy="1270001"/>
          </a:xfrm>
          <a:prstGeom prst="rect">
            <a:avLst/>
          </a:prstGeom>
        </p:spPr>
        <p:txBody>
          <a:bodyPr>
            <a:normAutofit fontScale="100000" lnSpcReduction="0"/>
          </a:bodyPr>
          <a:lstStyle>
            <a:lvl1pPr defTabSz="347472">
              <a:lnSpc>
                <a:spcPts val="8800"/>
              </a:lnSpc>
              <a:defRPr sz="6080">
                <a:solidFill>
                  <a:srgbClr val="000080"/>
                </a:solidFill>
              </a:defRPr>
            </a:lvl1pPr>
          </a:lstStyle>
          <a:p>
            <a:pPr/>
            <a:r>
              <a:t>Hoover Policy Dogmas</a:t>
            </a:r>
          </a:p>
        </p:txBody>
      </p:sp>
      <p:sp>
        <p:nvSpPr>
          <p:cNvPr id="222" name="Eggertson sees three:…"/>
          <p:cNvSpPr txBox="1"/>
          <p:nvPr>
            <p:ph type="body" idx="4294967295"/>
          </p:nvPr>
        </p:nvSpPr>
        <p:spPr>
          <a:xfrm>
            <a:off x="378024" y="1270000"/>
            <a:ext cx="8472140" cy="5080000"/>
          </a:xfrm>
          <a:prstGeom prst="rect">
            <a:avLst/>
          </a:prstGeom>
        </p:spPr>
        <p:txBody>
          <a:bodyPr>
            <a:normAutofit fontScale="100000" lnSpcReduction="0"/>
          </a:bodyPr>
          <a:lstStyle/>
          <a:p>
            <a:pPr marL="0" indent="0">
              <a:spcBef>
                <a:spcPts val="1200"/>
              </a:spcBef>
              <a:buSzTx/>
              <a:buFontTx/>
              <a:buNone/>
              <a:defRPr b="1" sz="3000">
                <a:latin typeface="+mn-lt"/>
                <a:ea typeface="+mn-ea"/>
                <a:cs typeface="+mn-cs"/>
                <a:sym typeface="Helvetica"/>
              </a:defRPr>
            </a:pPr>
            <a:r>
              <a:t>Eggertson sees three:</a:t>
            </a:r>
          </a:p>
          <a:p>
            <a:pPr marL="342899" indent="-342899">
              <a:spcBef>
                <a:spcPts val="1200"/>
              </a:spcBef>
              <a:defRPr sz="2400">
                <a:latin typeface="Times New Roman"/>
                <a:ea typeface="Times New Roman"/>
                <a:cs typeface="Times New Roman"/>
                <a:sym typeface="Times New Roman"/>
              </a:defRPr>
            </a:pPr>
            <a:r>
              <a:t>The perceived need for small government to foster a recovery: Hoover’s claim that "every additional" government expenditure would cause "intolerable pressures”</a:t>
            </a:r>
          </a:p>
          <a:p>
            <a:pPr marL="342899" indent="-342899">
              <a:spcBef>
                <a:spcPts val="1200"/>
              </a:spcBef>
              <a:defRPr sz="2400">
                <a:latin typeface="Times New Roman"/>
                <a:ea typeface="Times New Roman"/>
                <a:cs typeface="Times New Roman"/>
                <a:sym typeface="Times New Roman"/>
              </a:defRPr>
            </a:pPr>
            <a:r>
              <a:t>Hoover's second dogma was to balance the budget. </a:t>
            </a:r>
          </a:p>
          <a:p>
            <a:pPr marL="342899" indent="-342899">
              <a:spcBef>
                <a:spcPts val="1200"/>
              </a:spcBef>
              <a:defRPr sz="2400">
                <a:latin typeface="Times New Roman"/>
                <a:ea typeface="Times New Roman"/>
                <a:cs typeface="Times New Roman"/>
                <a:sym typeface="Times New Roman"/>
              </a:defRPr>
            </a:pPr>
            <a:r>
              <a:t>Eggertson: “The most important aspect of the Roosevelt regime change is that it implies a commitment to lower future nominal interest rates relative to the Hoover regime, a higher future price level, and hence a permanent increase in the money supply…”</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Econ 210a…"/>
          <p:cNvSpPr txBox="1"/>
          <p:nvPr>
            <p:ph type="title" idx="4294967295"/>
          </p:nvPr>
        </p:nvSpPr>
        <p:spPr>
          <a:xfrm>
            <a:off x="277663" y="-1"/>
            <a:ext cx="8572501" cy="3352174"/>
          </a:xfrm>
          <a:prstGeom prst="rect">
            <a:avLst/>
          </a:prstGeom>
        </p:spPr>
        <p:txBody>
          <a:bodyPr>
            <a:normAutofit fontScale="100000" lnSpcReduction="0"/>
          </a:bodyPr>
          <a:lstStyle/>
          <a:p>
            <a:pPr/>
            <a:r>
              <a:t>Econ 210a</a:t>
            </a:r>
          </a:p>
          <a:p>
            <a:pPr>
              <a:lnSpc>
                <a:spcPts val="9800"/>
              </a:lnSpc>
              <a:defRPr sz="6500"/>
            </a:pPr>
            <a:r>
              <a:t>April 29, 2020 Class</a:t>
            </a:r>
          </a:p>
        </p:txBody>
      </p:sp>
      <p:sp>
        <p:nvSpPr>
          <p:cNvPr id="227" name="Brad DeLong…"/>
          <p:cNvSpPr txBox="1"/>
          <p:nvPr>
            <p:ph type="body" sz="half" idx="4294967295"/>
          </p:nvPr>
        </p:nvSpPr>
        <p:spPr>
          <a:xfrm>
            <a:off x="277663" y="3810000"/>
            <a:ext cx="8572501" cy="2446070"/>
          </a:xfrm>
          <a:prstGeom prst="rect">
            <a:avLst/>
          </a:prstGeom>
        </p:spPr>
        <p:txBody>
          <a:bodyPr>
            <a:normAutofit fontScale="100000" lnSpcReduction="0"/>
          </a:bodyPr>
          <a:lstStyle/>
          <a:p>
            <a:pPr marL="0" indent="0" algn="ctr" defTabSz="425195">
              <a:spcBef>
                <a:spcPts val="1100"/>
              </a:spcBef>
              <a:buSzTx/>
              <a:buFontTx/>
              <a:buNone/>
              <a:defRPr sz="3348"/>
            </a:pPr>
            <a:r>
              <a:t>Brad DeLong</a:t>
            </a:r>
          </a:p>
          <a:p>
            <a:pPr marL="0" indent="0" algn="ctr" defTabSz="425195">
              <a:spcBef>
                <a:spcPts val="1100"/>
              </a:spcBef>
              <a:buSzTx/>
              <a:buFontTx/>
              <a:buNone/>
              <a:defRPr sz="2232"/>
            </a:pPr>
            <a:r>
              <a:t>U.C. Berkeley</a:t>
            </a:r>
          </a:p>
          <a:p>
            <a:pPr marL="0" indent="0" algn="ctr" defTabSz="425195">
              <a:spcBef>
                <a:spcPts val="1100"/>
              </a:spcBef>
              <a:buSzTx/>
              <a:buFontTx/>
              <a:buNone/>
              <a:defRPr sz="1302"/>
            </a:pPr>
          </a:p>
          <a:p>
            <a:pPr marL="0" indent="0" algn="ctr" defTabSz="425195">
              <a:spcBef>
                <a:spcPts val="1100"/>
              </a:spcBef>
              <a:buSzTx/>
              <a:buFontTx/>
              <a:buNone/>
              <a:defRPr sz="1302"/>
            </a:pPr>
            <a:r>
              <a:t>Last Edited: 2020-04-08</a:t>
            </a:r>
          </a:p>
          <a:p>
            <a:pPr marL="0" indent="0" algn="ctr" defTabSz="425195">
              <a:spcBef>
                <a:spcPts val="1100"/>
              </a:spcBef>
              <a:buSzTx/>
              <a:buFontTx/>
              <a:buNone/>
              <a:defRPr sz="1302"/>
            </a:pPr>
            <a:r>
              <a:t>&lt;</a:t>
            </a:r>
            <a:r>
              <a:rPr u="sng">
                <a:solidFill>
                  <a:srgbClr val="0000FF"/>
                </a:solidFill>
                <a:uFill>
                  <a:solidFill>
                    <a:srgbClr val="0000FF"/>
                  </a:solidFill>
                </a:uFill>
                <a:hlinkClick r:id="rId2" invalidUrl="" action="" tgtFrame="" tooltip="" history="1" highlightClick="0" endSnd="0"/>
              </a:rPr>
              <a:t>https://www.icloud.com/keynote/0Z2r-GEQD73BP9FRWMV6QA5bQ</a:t>
            </a:r>
            <a:r>
              <a:t>&gt;</a:t>
            </a:r>
          </a:p>
          <a:p>
            <a:pPr marL="0" indent="0" algn="ctr" defTabSz="425195">
              <a:spcBef>
                <a:spcPts val="1100"/>
              </a:spcBef>
              <a:buSzTx/>
              <a:buFontTx/>
              <a:buNone/>
              <a:defRPr sz="1302"/>
            </a:pPr>
            <a:r>
              <a:t>&lt;</a:t>
            </a:r>
            <a:r>
              <a:rPr u="sng">
                <a:solidFill>
                  <a:srgbClr val="0000FF"/>
                </a:solidFill>
                <a:uFill>
                  <a:solidFill>
                    <a:srgbClr val="0000FF"/>
                  </a:solidFill>
                </a:uFill>
                <a:hlinkClick r:id="rId3" invalidUrl="" action="" tgtFrame="" tooltip="" history="1" highlightClick="0" endSnd="0"/>
              </a:rPr>
              <a:t>https://github.com/braddelong/public-files/blob/master/econ-210a-lecture-12a.pptx</a:t>
            </a:r>
            <a:r>
              <a:t>&gt;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Race, the American South, &amp; the American North"/>
          <p:cNvSpPr txBox="1"/>
          <p:nvPr>
            <p:ph type="title" idx="4294967295"/>
          </p:nvPr>
        </p:nvSpPr>
        <p:spPr>
          <a:xfrm>
            <a:off x="277663" y="-1"/>
            <a:ext cx="8572501" cy="3352174"/>
          </a:xfrm>
          <a:prstGeom prst="rect">
            <a:avLst/>
          </a:prstGeom>
        </p:spPr>
        <p:txBody>
          <a:bodyPr>
            <a:normAutofit fontScale="100000" lnSpcReduction="0"/>
          </a:bodyPr>
          <a:lstStyle>
            <a:lvl1pPr defTabSz="406908">
              <a:lnSpc>
                <a:spcPts val="10300"/>
              </a:lnSpc>
              <a:defRPr sz="7119"/>
            </a:lvl1pPr>
          </a:lstStyle>
          <a:p>
            <a:pPr/>
            <a:r>
              <a:t>Race, the American South, &amp; the American North</a:t>
            </a:r>
          </a:p>
        </p:txBody>
      </p:sp>
      <p:sp>
        <p:nvSpPr>
          <p:cNvPr id="230" name="Brad DeLong…"/>
          <p:cNvSpPr txBox="1"/>
          <p:nvPr>
            <p:ph type="body" sz="half" idx="4294967295"/>
          </p:nvPr>
        </p:nvSpPr>
        <p:spPr>
          <a:xfrm>
            <a:off x="277663" y="3810000"/>
            <a:ext cx="8572501" cy="2446070"/>
          </a:xfrm>
          <a:prstGeom prst="rect">
            <a:avLst/>
          </a:prstGeom>
        </p:spPr>
        <p:txBody>
          <a:bodyPr>
            <a:normAutofit fontScale="100000" lnSpcReduction="0"/>
          </a:bodyPr>
          <a:lstStyle/>
          <a:p>
            <a:pPr marL="0" indent="0" algn="ctr">
              <a:spcBef>
                <a:spcPts val="1200"/>
              </a:spcBef>
              <a:buSzTx/>
              <a:buFontTx/>
              <a:buNone/>
              <a:defRPr sz="3600"/>
            </a:pPr>
            <a:r>
              <a:t>Brad DeLong</a:t>
            </a:r>
          </a:p>
          <a:p>
            <a:pPr marL="0" indent="0" algn="ctr">
              <a:spcBef>
                <a:spcPts val="1200"/>
              </a:spcBef>
              <a:buSzTx/>
              <a:buFontTx/>
              <a:buNone/>
              <a:defRPr sz="2400"/>
            </a:pPr>
            <a:r>
              <a:t>U.C. Berkeley</a:t>
            </a:r>
          </a:p>
          <a:p>
            <a:pPr marL="0" indent="0" algn="ctr">
              <a:spcBef>
                <a:spcPts val="1200"/>
              </a:spcBef>
              <a:buSzTx/>
              <a:buFontTx/>
              <a:buNone/>
              <a:defRPr sz="1400"/>
            </a:pPr>
          </a:p>
          <a:p>
            <a:pPr marL="0" indent="0" algn="ctr">
              <a:spcBef>
                <a:spcPts val="1200"/>
              </a:spcBef>
              <a:buSzTx/>
              <a:buFontTx/>
              <a:buNone/>
              <a:defRPr sz="1400"/>
            </a:pPr>
            <a:r>
              <a:t>Last Edited: 2020-04-13</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Readings"/>
          <p:cNvSpPr txBox="1"/>
          <p:nvPr>
            <p:ph type="title" idx="4294967295"/>
          </p:nvPr>
        </p:nvSpPr>
        <p:spPr>
          <a:xfrm>
            <a:off x="444500" y="0"/>
            <a:ext cx="8255000" cy="1587501"/>
          </a:xfrm>
          <a:prstGeom prst="rect">
            <a:avLst/>
          </a:prstGeom>
        </p:spPr>
        <p:txBody>
          <a:bodyPr>
            <a:normAutofit fontScale="100000" lnSpcReduction="0"/>
          </a:bodyPr>
          <a:lstStyle/>
          <a:p>
            <a:pPr/>
            <a:r>
              <a:t>Readings</a:t>
            </a:r>
          </a:p>
        </p:txBody>
      </p:sp>
      <p:sp>
        <p:nvSpPr>
          <p:cNvPr id="233" name="Race, the American South, &amp; the American North:…"/>
          <p:cNvSpPr txBox="1"/>
          <p:nvPr>
            <p:ph type="body" idx="4294967295"/>
          </p:nvPr>
        </p:nvSpPr>
        <p:spPr>
          <a:xfrm>
            <a:off x="444500" y="1587500"/>
            <a:ext cx="8255000" cy="4762500"/>
          </a:xfrm>
          <a:prstGeom prst="rect">
            <a:avLst/>
          </a:prstGeom>
        </p:spPr>
        <p:txBody>
          <a:bodyPr>
            <a:normAutofit fontScale="100000" lnSpcReduction="0"/>
          </a:bodyPr>
          <a:lstStyle/>
          <a:p>
            <a:pPr marL="0" indent="0">
              <a:lnSpc>
                <a:spcPts val="6000"/>
              </a:lnSpc>
              <a:spcBef>
                <a:spcPts val="1200"/>
              </a:spcBef>
              <a:buSzTx/>
              <a:buFontTx/>
              <a:buNone/>
              <a:defRPr b="1" sz="3000">
                <a:latin typeface="+mn-lt"/>
                <a:ea typeface="+mn-ea"/>
                <a:cs typeface="+mn-cs"/>
                <a:sym typeface="Helvetica"/>
              </a:defRPr>
            </a:pPr>
            <a:r>
              <a:t>Race, the American South, &amp; the American North:</a:t>
            </a:r>
          </a:p>
          <a:p>
            <a:pPr marL="342899" indent="-342899">
              <a:lnSpc>
                <a:spcPts val="5200"/>
              </a:lnSpc>
              <a:spcBef>
                <a:spcPts val="1200"/>
              </a:spcBef>
              <a:defRPr sz="2400">
                <a:latin typeface="Times New Roman"/>
                <a:ea typeface="Times New Roman"/>
                <a:cs typeface="Times New Roman"/>
                <a:sym typeface="Times New Roman"/>
              </a:defRPr>
            </a:pPr>
            <a:r>
              <a:rPr b="1"/>
              <a:t>Gavin Wright</a:t>
            </a:r>
            <a:r>
              <a:t> (1987): </a:t>
            </a:r>
            <a:r>
              <a:rPr i="1"/>
              <a:t>The Economic Revolution in the American South</a:t>
            </a:r>
            <a:r>
              <a:t> &lt;</a:t>
            </a:r>
            <a:r>
              <a:rPr u="sng">
                <a:solidFill>
                  <a:srgbClr val="0000FF"/>
                </a:solidFill>
                <a:uFill>
                  <a:solidFill>
                    <a:srgbClr val="0000FF"/>
                  </a:solidFill>
                </a:uFill>
                <a:hlinkClick r:id="rId2" invalidUrl="" action="" tgtFrame="" tooltip="" history="1" highlightClick="0" endSnd="0"/>
              </a:rPr>
              <a:t>https://www.aeaweb.org/articles?id=10.1257jep.1.1.161</a:t>
            </a:r>
            <a:r>
              <a:t>&gt;</a:t>
            </a:r>
          </a:p>
          <a:p>
            <a:pPr marL="342899" indent="-342899">
              <a:lnSpc>
                <a:spcPts val="5200"/>
              </a:lnSpc>
              <a:spcBef>
                <a:spcPts val="1200"/>
              </a:spcBef>
              <a:defRPr sz="2400">
                <a:latin typeface="Times New Roman"/>
                <a:ea typeface="Times New Roman"/>
                <a:cs typeface="Times New Roman"/>
                <a:sym typeface="Times New Roman"/>
              </a:defRPr>
            </a:pPr>
            <a:r>
              <a:rPr b="1"/>
              <a:t>Taylor Jaworski</a:t>
            </a:r>
            <a:r>
              <a:t> (2017): </a:t>
            </a:r>
            <a:r>
              <a:rPr i="1"/>
              <a:t>World War II and the Industrialization of the American South</a:t>
            </a:r>
            <a:r>
              <a:t> &lt;</a:t>
            </a:r>
            <a:r>
              <a:rPr u="sng">
                <a:solidFill>
                  <a:srgbClr val="0000FF"/>
                </a:solidFill>
                <a:uFill>
                  <a:solidFill>
                    <a:srgbClr val="0000FF"/>
                  </a:solidFill>
                </a:uFill>
                <a:hlinkClick r:id="rId3" invalidUrl="" action="" tgtFrame="" tooltip="" history="1" highlightClick="0" endSnd="0"/>
              </a:rPr>
              <a:t>http://www.nber.org/papers/w23477</a:t>
            </a:r>
            <a:r>
              <a:t>&gt;</a:t>
            </a:r>
          </a:p>
          <a:p>
            <a:pPr marL="342899" indent="-342899">
              <a:lnSpc>
                <a:spcPts val="5200"/>
              </a:lnSpc>
              <a:spcBef>
                <a:spcPts val="1200"/>
              </a:spcBef>
              <a:defRPr sz="2400">
                <a:latin typeface="Times New Roman"/>
                <a:ea typeface="Times New Roman"/>
                <a:cs typeface="Times New Roman"/>
                <a:sym typeface="Times New Roman"/>
              </a:defRPr>
            </a:pPr>
            <a:r>
              <a:rPr b="1"/>
              <a:t>Ellora Derenocourt</a:t>
            </a:r>
            <a:r>
              <a:t> (2018): </a:t>
            </a:r>
            <a:r>
              <a:rPr i="1"/>
              <a:t>Can You Move to Opportunity? Evidence from the Great Migration</a:t>
            </a:r>
            <a:r>
              <a:t> &lt;</a:t>
            </a:r>
            <a:r>
              <a:rPr u="sng">
                <a:solidFill>
                  <a:srgbClr val="0000FF"/>
                </a:solidFill>
                <a:uFill>
                  <a:solidFill>
                    <a:srgbClr val="0000FF"/>
                  </a:solidFill>
                </a:uFill>
                <a:hlinkClick r:id="rId4" invalidUrl="" action="" tgtFrame="" tooltip="" history="1" highlightClick="0" endSnd="0"/>
              </a:rPr>
              <a:t>https://scholar.harvard.edu/elloraderenoncourt/publications</a:t>
            </a:r>
            <a:r>
              <a:t>&gt;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Convergence &amp; Its Absence"/>
          <p:cNvSpPr txBox="1"/>
          <p:nvPr>
            <p:ph type="title" idx="4294967295"/>
          </p:nvPr>
        </p:nvSpPr>
        <p:spPr>
          <a:xfrm>
            <a:off x="277663" y="-1"/>
            <a:ext cx="8572501" cy="3352174"/>
          </a:xfrm>
          <a:prstGeom prst="rect">
            <a:avLst/>
          </a:prstGeom>
        </p:spPr>
        <p:txBody>
          <a:bodyPr>
            <a:normAutofit fontScale="100000" lnSpcReduction="0"/>
          </a:bodyPr>
          <a:lstStyle/>
          <a:p>
            <a:pPr/>
            <a:r>
              <a:t>Convergence &amp; Its Absence</a:t>
            </a:r>
          </a:p>
        </p:txBody>
      </p:sp>
      <p:sp>
        <p:nvSpPr>
          <p:cNvPr id="236" name="Brad DeLong…"/>
          <p:cNvSpPr txBox="1"/>
          <p:nvPr>
            <p:ph type="body" sz="half" idx="4294967295"/>
          </p:nvPr>
        </p:nvSpPr>
        <p:spPr>
          <a:xfrm>
            <a:off x="277663" y="3810000"/>
            <a:ext cx="8572501" cy="2446070"/>
          </a:xfrm>
          <a:prstGeom prst="rect">
            <a:avLst/>
          </a:prstGeom>
        </p:spPr>
        <p:txBody>
          <a:bodyPr>
            <a:normAutofit fontScale="100000" lnSpcReduction="0"/>
          </a:bodyPr>
          <a:lstStyle/>
          <a:p>
            <a:pPr marL="0" indent="0" algn="ctr">
              <a:spcBef>
                <a:spcPts val="1200"/>
              </a:spcBef>
              <a:buSzTx/>
              <a:buFontTx/>
              <a:buNone/>
              <a:defRPr sz="3600"/>
            </a:pPr>
            <a:r>
              <a:t>Brad DeLong</a:t>
            </a:r>
          </a:p>
          <a:p>
            <a:pPr marL="0" indent="0" algn="ctr">
              <a:spcBef>
                <a:spcPts val="1200"/>
              </a:spcBef>
              <a:buSzTx/>
              <a:buFontTx/>
              <a:buNone/>
              <a:defRPr sz="2400"/>
            </a:pPr>
            <a:r>
              <a:t>U.C. Berkeley</a:t>
            </a:r>
          </a:p>
          <a:p>
            <a:pPr marL="0" indent="0" algn="ctr">
              <a:spcBef>
                <a:spcPts val="1200"/>
              </a:spcBef>
              <a:buSzTx/>
              <a:buFontTx/>
              <a:buNone/>
              <a:defRPr sz="1400"/>
            </a:pPr>
          </a:p>
          <a:p>
            <a:pPr marL="0" indent="0" algn="ctr">
              <a:spcBef>
                <a:spcPts val="1200"/>
              </a:spcBef>
              <a:buSzTx/>
              <a:buFontTx/>
              <a:buNone/>
              <a:defRPr sz="1400"/>
            </a:pPr>
            <a:r>
              <a:t>Last Edited: 2020-04-13</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Inequality"/>
          <p:cNvSpPr txBox="1"/>
          <p:nvPr>
            <p:ph type="title" idx="4294967295"/>
          </p:nvPr>
        </p:nvSpPr>
        <p:spPr>
          <a:xfrm>
            <a:off x="277663" y="-1"/>
            <a:ext cx="8572501" cy="3352174"/>
          </a:xfrm>
          <a:prstGeom prst="rect">
            <a:avLst/>
          </a:prstGeom>
        </p:spPr>
        <p:txBody>
          <a:bodyPr>
            <a:normAutofit fontScale="100000" lnSpcReduction="0"/>
          </a:bodyPr>
          <a:lstStyle/>
          <a:p>
            <a:pPr/>
            <a:r>
              <a:t>Inequality</a:t>
            </a:r>
          </a:p>
        </p:txBody>
      </p:sp>
      <p:sp>
        <p:nvSpPr>
          <p:cNvPr id="106" name="Brad DeLong…"/>
          <p:cNvSpPr txBox="1"/>
          <p:nvPr>
            <p:ph type="body" sz="half" idx="4294967295"/>
          </p:nvPr>
        </p:nvSpPr>
        <p:spPr>
          <a:xfrm>
            <a:off x="277663" y="3810000"/>
            <a:ext cx="8572501" cy="2446070"/>
          </a:xfrm>
          <a:prstGeom prst="rect">
            <a:avLst/>
          </a:prstGeom>
        </p:spPr>
        <p:txBody>
          <a:bodyPr>
            <a:normAutofit fontScale="100000" lnSpcReduction="0"/>
          </a:bodyPr>
          <a:lstStyle/>
          <a:p>
            <a:pPr marL="0" indent="0" algn="ctr">
              <a:spcBef>
                <a:spcPts val="1200"/>
              </a:spcBef>
              <a:buSzTx/>
              <a:buFontTx/>
              <a:buNone/>
              <a:defRPr sz="3600"/>
            </a:pPr>
            <a:r>
              <a:t>Brad DeLong</a:t>
            </a:r>
          </a:p>
          <a:p>
            <a:pPr marL="0" indent="0" algn="ctr">
              <a:spcBef>
                <a:spcPts val="1200"/>
              </a:spcBef>
              <a:buSzTx/>
              <a:buFontTx/>
              <a:buNone/>
              <a:defRPr sz="2400"/>
            </a:pPr>
            <a:r>
              <a:t>U.C. Berkeley</a:t>
            </a:r>
          </a:p>
          <a:p>
            <a:pPr marL="0" indent="0" algn="ctr">
              <a:spcBef>
                <a:spcPts val="1200"/>
              </a:spcBef>
              <a:buSzTx/>
              <a:buFontTx/>
              <a:buNone/>
              <a:defRPr sz="1400"/>
            </a:pPr>
          </a:p>
          <a:p>
            <a:pPr marL="0" indent="0" algn="ctr">
              <a:spcBef>
                <a:spcPts val="1200"/>
              </a:spcBef>
              <a:buSzTx/>
              <a:buFontTx/>
              <a:buNone/>
              <a:defRPr sz="1400"/>
            </a:pPr>
            <a:r>
              <a:t>Last Edited: 2020-04-08</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Readings"/>
          <p:cNvSpPr txBox="1"/>
          <p:nvPr>
            <p:ph type="title" idx="4294967295"/>
          </p:nvPr>
        </p:nvSpPr>
        <p:spPr>
          <a:xfrm>
            <a:off x="444500" y="0"/>
            <a:ext cx="8255000" cy="1587501"/>
          </a:xfrm>
          <a:prstGeom prst="rect">
            <a:avLst/>
          </a:prstGeom>
        </p:spPr>
        <p:txBody>
          <a:bodyPr>
            <a:normAutofit fontScale="100000" lnSpcReduction="0"/>
          </a:bodyPr>
          <a:lstStyle/>
          <a:p>
            <a:pPr/>
            <a:r>
              <a:t>Readings</a:t>
            </a:r>
          </a:p>
        </p:txBody>
      </p:sp>
      <p:sp>
        <p:nvSpPr>
          <p:cNvPr id="239" name="Convergence &amp; Its Absence…"/>
          <p:cNvSpPr txBox="1"/>
          <p:nvPr>
            <p:ph type="body" idx="4294967295"/>
          </p:nvPr>
        </p:nvSpPr>
        <p:spPr>
          <a:xfrm>
            <a:off x="444500" y="1587500"/>
            <a:ext cx="8255000" cy="4762500"/>
          </a:xfrm>
          <a:prstGeom prst="rect">
            <a:avLst/>
          </a:prstGeom>
        </p:spPr>
        <p:txBody>
          <a:bodyPr>
            <a:normAutofit fontScale="100000" lnSpcReduction="0"/>
          </a:bodyPr>
          <a:lstStyle/>
          <a:p>
            <a:pPr marL="0" indent="0">
              <a:lnSpc>
                <a:spcPts val="6000"/>
              </a:lnSpc>
              <a:spcBef>
                <a:spcPts val="1200"/>
              </a:spcBef>
              <a:buSzTx/>
              <a:buFontTx/>
              <a:buNone/>
              <a:defRPr b="1" sz="3000">
                <a:latin typeface="+mn-lt"/>
                <a:ea typeface="+mn-ea"/>
                <a:cs typeface="+mn-cs"/>
                <a:sym typeface="Helvetica"/>
              </a:defRPr>
            </a:pPr>
            <a:r>
              <a:t>Convergence &amp; Its Absence</a:t>
            </a:r>
          </a:p>
          <a:p>
            <a:pPr marL="342899" indent="-342899">
              <a:lnSpc>
                <a:spcPts val="5200"/>
              </a:lnSpc>
              <a:spcBef>
                <a:spcPts val="1200"/>
              </a:spcBef>
              <a:defRPr sz="2400">
                <a:latin typeface="Times New Roman"/>
                <a:ea typeface="Times New Roman"/>
                <a:cs typeface="Times New Roman"/>
                <a:sym typeface="Times New Roman"/>
              </a:defRPr>
            </a:pPr>
            <a:r>
              <a:rPr b="1"/>
              <a:t>Lant Pritchett </a:t>
            </a:r>
            <a:r>
              <a:t>(1997): Divergence, Big Time &lt;http://tinyurl.com/dl20090112o&gt; </a:t>
            </a:r>
          </a:p>
          <a:p>
            <a:pPr marL="342899" indent="-342899">
              <a:lnSpc>
                <a:spcPts val="5200"/>
              </a:lnSpc>
              <a:spcBef>
                <a:spcPts val="1200"/>
              </a:spcBef>
              <a:defRPr sz="2400">
                <a:latin typeface="Times New Roman"/>
                <a:ea typeface="Times New Roman"/>
                <a:cs typeface="Times New Roman"/>
                <a:sym typeface="Times New Roman"/>
              </a:defRPr>
            </a:pPr>
            <a:r>
              <a:rPr b="1"/>
              <a:t>Dev Patel, Justin Sandefur, &amp; Arvind Subramanian</a:t>
            </a:r>
            <a:r>
              <a:t> (2018): </a:t>
            </a:r>
            <a:r>
              <a:rPr i="1"/>
              <a:t>Everything You Know about Cross-Country Convergence Is (Now) Wrong</a:t>
            </a:r>
            <a:r>
              <a:t> &lt;</a:t>
            </a:r>
            <a:r>
              <a:rPr u="sng">
                <a:solidFill>
                  <a:srgbClr val="0000FF"/>
                </a:solidFill>
                <a:uFill>
                  <a:solidFill>
                    <a:srgbClr val="0000FF"/>
                  </a:solidFill>
                </a:uFill>
                <a:hlinkClick r:id="rId2" invalidUrl="" action="" tgtFrame="" tooltip="" history="1" highlightClick="0" endSnd="0"/>
              </a:rPr>
              <a:t>https://www.piie.com/blogs/realtime-economic-issues-watch/everything-you-know-about-cross-country-convergence-now-wrong</a:t>
            </a:r>
            <a:r>
              <a:t>&gt;</a:t>
            </a:r>
          </a:p>
          <a:p>
            <a:pPr marL="342899" indent="-342899">
              <a:lnSpc>
                <a:spcPts val="5200"/>
              </a:lnSpc>
              <a:spcBef>
                <a:spcPts val="1200"/>
              </a:spcBef>
              <a:defRPr sz="2400">
                <a:latin typeface="Times New Roman"/>
                <a:ea typeface="Times New Roman"/>
                <a:cs typeface="Times New Roman"/>
                <a:sym typeface="Times New Roman"/>
              </a:defRPr>
            </a:pPr>
            <a:r>
              <a:rPr b="1"/>
              <a:t>Paul Johnson &amp; Chris Papageorgiou</a:t>
            </a:r>
            <a:r>
              <a:t>: </a:t>
            </a:r>
            <a:r>
              <a:rPr i="1"/>
              <a:t>What Remains of Cross-Country Convergence?</a:t>
            </a:r>
            <a:r>
              <a:t> &lt;</a:t>
            </a:r>
            <a:r>
              <a:rPr u="sng">
                <a:solidFill>
                  <a:srgbClr val="0000FF"/>
                </a:solidFill>
                <a:uFill>
                  <a:solidFill>
                    <a:srgbClr val="0000FF"/>
                  </a:solidFill>
                </a:uFill>
                <a:hlinkClick r:id="rId3" invalidUrl="" action="" tgtFrame="" tooltip="" history="1" highlightClick="0" endSnd="0"/>
              </a:rPr>
              <a:t>https://delong.typepad.com/files/johnson-papageorgiou.pdf</a:t>
            </a:r>
            <a:r>
              <a:t>&gt;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Lant Pritchett (1997): Divergence, Big Time"/>
          <p:cNvSpPr txBox="1"/>
          <p:nvPr>
            <p:ph type="title" idx="4294967295"/>
          </p:nvPr>
        </p:nvSpPr>
        <p:spPr>
          <a:xfrm>
            <a:off x="444500" y="0"/>
            <a:ext cx="8255000" cy="1587501"/>
          </a:xfrm>
          <a:prstGeom prst="rect">
            <a:avLst/>
          </a:prstGeom>
        </p:spPr>
        <p:txBody>
          <a:bodyPr>
            <a:normAutofit fontScale="100000" lnSpcReduction="0"/>
          </a:bodyPr>
          <a:lstStyle>
            <a:lvl1pPr defTabSz="283463">
              <a:lnSpc>
                <a:spcPts val="7100"/>
              </a:lnSpc>
              <a:defRPr sz="4960">
                <a:solidFill>
                  <a:srgbClr val="000080"/>
                </a:solidFill>
              </a:defRPr>
            </a:lvl1pPr>
          </a:lstStyle>
          <a:p>
            <a:pPr/>
            <a:r>
              <a:t>Lant Pritchett (1997): Divergence, Big Time</a:t>
            </a:r>
          </a:p>
        </p:txBody>
      </p:sp>
      <p:sp>
        <p:nvSpPr>
          <p:cNvPr id="242" name="Questions:…"/>
          <p:cNvSpPr txBox="1"/>
          <p:nvPr>
            <p:ph type="body" idx="4294967295"/>
          </p:nvPr>
        </p:nvSpPr>
        <p:spPr>
          <a:xfrm>
            <a:off x="444500" y="1587500"/>
            <a:ext cx="8255000" cy="4762500"/>
          </a:xfrm>
          <a:prstGeom prst="rect">
            <a:avLst/>
          </a:prstGeom>
        </p:spPr>
        <p:txBody>
          <a:bodyPr>
            <a:normAutofit fontScale="100000" lnSpcReduction="0"/>
          </a:bodyPr>
          <a:lstStyle/>
          <a:p>
            <a:pPr marL="0" indent="0" defTabSz="406908">
              <a:spcBef>
                <a:spcPts val="1000"/>
              </a:spcBef>
              <a:buSzTx/>
              <a:buFontTx/>
              <a:buNone/>
              <a:defRPr b="1" sz="2670">
                <a:latin typeface="+mn-lt"/>
                <a:ea typeface="+mn-ea"/>
                <a:cs typeface="+mn-cs"/>
                <a:sym typeface="Helvetica"/>
              </a:defRPr>
            </a:pPr>
            <a:r>
              <a:t>Questions:</a:t>
            </a:r>
          </a:p>
          <a:p>
            <a:pPr marL="245572" indent="-245572" defTabSz="349940">
              <a:spcBef>
                <a:spcPts val="1000"/>
              </a:spcBef>
              <a:buFontTx/>
              <a:buAutoNum type="arabicPeriod" startAt="1"/>
              <a:defRPr sz="1779">
                <a:latin typeface="Times New Roman"/>
                <a:ea typeface="Times New Roman"/>
                <a:cs typeface="Times New Roman"/>
                <a:sym typeface="Times New Roman"/>
              </a:defRPr>
            </a:pPr>
            <a:r>
              <a:t>What is your reasonable lower bound as to what national income per capita could have been in any country in 1870 or before? How did you arrive at this lower bound?</a:t>
            </a:r>
          </a:p>
          <a:p>
            <a:pPr marL="245572" indent="-245572" defTabSz="349940">
              <a:spcBef>
                <a:spcPts val="1000"/>
              </a:spcBef>
              <a:buFontTx/>
              <a:buAutoNum type="arabicPeriod" startAt="1"/>
              <a:defRPr sz="1779">
                <a:latin typeface="Times New Roman"/>
                <a:ea typeface="Times New Roman"/>
                <a:cs typeface="Times New Roman"/>
                <a:sym typeface="Times New Roman"/>
              </a:defRPr>
            </a:pPr>
            <a:r>
              <a:t>What distinguishes the countries that have converged to relative (and absolute!) wealth since 1870?</a:t>
            </a:r>
          </a:p>
          <a:p>
            <a:pPr marL="245572" indent="-245572" defTabSz="349940">
              <a:spcBef>
                <a:spcPts val="1000"/>
              </a:spcBef>
              <a:buFontTx/>
              <a:buAutoNum type="arabicPeriod" startAt="1"/>
              <a:defRPr sz="1779">
                <a:latin typeface="Times New Roman"/>
                <a:ea typeface="Times New Roman"/>
                <a:cs typeface="Times New Roman"/>
                <a:sym typeface="Times New Roman"/>
              </a:defRPr>
            </a:pPr>
            <a:r>
              <a:t>What common factors do the “other” countries that have not converged to relative wealth since 1870 share?</a:t>
            </a:r>
          </a:p>
          <a:p>
            <a:pPr marL="245572" indent="-245572" defTabSz="349940">
              <a:spcBef>
                <a:spcPts val="1000"/>
              </a:spcBef>
              <a:buFontTx/>
              <a:buAutoNum type="arabicPeriod" startAt="1"/>
              <a:defRPr sz="1779">
                <a:latin typeface="Times New Roman"/>
                <a:ea typeface="Times New Roman"/>
                <a:cs typeface="Times New Roman"/>
                <a:sym typeface="Times New Roman"/>
              </a:defRPr>
            </a:pPr>
            <a:r>
              <a:t>What was the ratio of the national income of the richest to the poorest country in 1870?</a:t>
            </a:r>
          </a:p>
          <a:p>
            <a:pPr marL="245572" indent="-245572" defTabSz="349940">
              <a:spcBef>
                <a:spcPts val="1000"/>
              </a:spcBef>
              <a:buFontTx/>
              <a:buAutoNum type="arabicPeriod" startAt="1"/>
              <a:defRPr sz="1779">
                <a:latin typeface="Times New Roman"/>
                <a:ea typeface="Times New Roman"/>
                <a:cs typeface="Times New Roman"/>
                <a:sym typeface="Times New Roman"/>
              </a:defRPr>
            </a:pPr>
            <a:r>
              <a:t>What was the ratio of the national income of the richest to the poorest country in 1990?</a:t>
            </a:r>
          </a:p>
          <a:p>
            <a:pPr marL="245572" indent="-245572" defTabSz="349940">
              <a:spcBef>
                <a:spcPts val="1000"/>
              </a:spcBef>
              <a:buFontTx/>
              <a:buAutoNum type="arabicPeriod" startAt="1"/>
              <a:defRPr sz="1779">
                <a:latin typeface="Times New Roman"/>
                <a:ea typeface="Times New Roman"/>
                <a:cs typeface="Times New Roman"/>
                <a:sym typeface="Times New Roman"/>
              </a:defRPr>
            </a:pPr>
            <a:r>
              <a:t>What is the role of international price structures in relative income comparisons?</a:t>
            </a:r>
          </a:p>
          <a:p>
            <a:pPr marL="0" indent="0" defTabSz="406908">
              <a:spcBef>
                <a:spcPts val="1000"/>
              </a:spcBef>
              <a:buSzTx/>
              <a:buFontTx/>
              <a:buNone/>
              <a:defRPr b="1" sz="1424">
                <a:latin typeface="+mn-lt"/>
                <a:ea typeface="+mn-ea"/>
                <a:cs typeface="+mn-cs"/>
                <a:sym typeface="Helvetica"/>
              </a:defRPr>
            </a:pPr>
          </a:p>
          <a:p>
            <a:pPr marL="0" indent="0" defTabSz="406908">
              <a:spcBef>
                <a:spcPts val="1000"/>
              </a:spcBef>
              <a:buSzTx/>
              <a:buFontTx/>
              <a:buNone/>
              <a:defRPr b="1" sz="1424">
                <a:latin typeface="+mn-lt"/>
                <a:ea typeface="+mn-ea"/>
                <a:cs typeface="+mn-cs"/>
                <a:sym typeface="Helvetica"/>
              </a:defRPr>
            </a:pPr>
            <a:r>
              <a:t>&lt;</a:t>
            </a:r>
            <a:r>
              <a:rPr u="sng">
                <a:solidFill>
                  <a:srgbClr val="0000FF"/>
                </a:solidFill>
                <a:uFill>
                  <a:solidFill>
                    <a:srgbClr val="0000FF"/>
                  </a:solidFill>
                </a:uFill>
                <a:hlinkClick r:id="rId2" invalidUrl="" action="" tgtFrame="" tooltip="" history="1" highlightClick="0" endSnd="0"/>
              </a:rPr>
              <a:t>http://tinyurl.com/dl20090112o</a:t>
            </a:r>
            <a:r>
              <a:t>&gt;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The Necessity of Divergence"/>
          <p:cNvSpPr txBox="1"/>
          <p:nvPr>
            <p:ph type="title" idx="4294967295"/>
          </p:nvPr>
        </p:nvSpPr>
        <p:spPr>
          <a:xfrm>
            <a:off x="277663" y="-2"/>
            <a:ext cx="8572501" cy="1270003"/>
          </a:xfrm>
          <a:prstGeom prst="rect">
            <a:avLst/>
          </a:prstGeom>
        </p:spPr>
        <p:txBody>
          <a:bodyPr lIns="45718" tIns="45718" rIns="45718" bIns="45718">
            <a:normAutofit fontScale="100000" lnSpcReduction="0"/>
          </a:bodyPr>
          <a:lstStyle>
            <a:lvl1pPr defTabSz="351814">
              <a:lnSpc>
                <a:spcPct val="100000"/>
              </a:lnSpc>
              <a:defRPr sz="5700">
                <a:solidFill>
                  <a:srgbClr val="000080"/>
                </a:solidFill>
                <a:latin typeface="Calibri"/>
                <a:ea typeface="Calibri"/>
                <a:cs typeface="Calibri"/>
                <a:sym typeface="Calibri"/>
              </a:defRPr>
            </a:lvl1pPr>
          </a:lstStyle>
          <a:p>
            <a:pPr/>
            <a:r>
              <a:t>The Necessity of Divergence</a:t>
            </a:r>
          </a:p>
        </p:txBody>
      </p:sp>
      <p:sp>
        <p:nvSpPr>
          <p:cNvPr id="245" name="Place a reasonable lower bound on what GDP per capita could have been in 1870 in any country:…"/>
          <p:cNvSpPr txBox="1"/>
          <p:nvPr>
            <p:ph type="body" sz="half" idx="4294967295"/>
          </p:nvPr>
        </p:nvSpPr>
        <p:spPr>
          <a:xfrm>
            <a:off x="277662" y="1269999"/>
            <a:ext cx="4504745" cy="5217162"/>
          </a:xfrm>
          <a:prstGeom prst="rect">
            <a:avLst/>
          </a:prstGeom>
        </p:spPr>
        <p:txBody>
          <a:bodyPr lIns="45718" tIns="45718" rIns="45718" bIns="45718">
            <a:normAutofit fontScale="100000" lnSpcReduction="0"/>
          </a:bodyPr>
          <a:lstStyle/>
          <a:p>
            <a:pPr marL="0" indent="0" defTabSz="228508">
              <a:spcBef>
                <a:spcPts val="500"/>
              </a:spcBef>
              <a:buSzTx/>
              <a:buNone/>
              <a:defRPr b="1" sz="1372">
                <a:latin typeface="+mn-lt"/>
                <a:ea typeface="+mn-ea"/>
                <a:cs typeface="+mn-cs"/>
                <a:sym typeface="Helvetica"/>
              </a:defRPr>
            </a:pPr>
            <a:r>
              <a:t>Place a reasonable lower bound on what GDP per capita could have been in 1870 in any country:</a:t>
            </a:r>
          </a:p>
          <a:p>
            <a:pPr marL="120267" indent="-120267" defTabSz="228508">
              <a:spcBef>
                <a:spcPts val="500"/>
              </a:spcBef>
              <a:buFontTx/>
              <a:defRPr sz="1176">
                <a:latin typeface="Times New Roman"/>
                <a:ea typeface="Times New Roman"/>
                <a:cs typeface="Times New Roman"/>
                <a:sym typeface="Times New Roman"/>
              </a:defRPr>
            </a:pPr>
            <a:r>
              <a:t>Using the purchasing power adjustments for exchange rates has an especially important effect in poor countries… </a:t>
            </a:r>
          </a:p>
          <a:p>
            <a:pPr marL="120267" indent="-120267" defTabSz="228508">
              <a:spcBef>
                <a:spcPts val="500"/>
              </a:spcBef>
              <a:buFontTx/>
              <a:defRPr sz="1176">
                <a:latin typeface="Times New Roman"/>
                <a:ea typeface="Times New Roman"/>
                <a:cs typeface="Times New Roman"/>
                <a:sym typeface="Times New Roman"/>
              </a:defRPr>
            </a:pPr>
            <a:r>
              <a:t>Tradable goods will have generally the same prices across countries because of arbitrage…</a:t>
            </a:r>
          </a:p>
          <a:p>
            <a:pPr marL="120267" indent="-120267" defTabSz="228508">
              <a:spcBef>
                <a:spcPts val="500"/>
              </a:spcBef>
              <a:buFontTx/>
              <a:defRPr sz="1176">
                <a:latin typeface="Times New Roman"/>
                <a:ea typeface="Times New Roman"/>
                <a:cs typeface="Times New Roman"/>
                <a:sym typeface="Times New Roman"/>
              </a:defRPr>
            </a:pPr>
            <a:r>
              <a:t>Nontradable goods are typically much cheaper in poorer countries because of their lower income levels </a:t>
            </a:r>
          </a:p>
          <a:p>
            <a:pPr marL="120267" indent="-120267" defTabSz="228508">
              <a:spcBef>
                <a:spcPts val="500"/>
              </a:spcBef>
              <a:buFontTx/>
              <a:defRPr sz="1176">
                <a:latin typeface="Times New Roman"/>
                <a:ea typeface="Times New Roman"/>
                <a:cs typeface="Times New Roman"/>
                <a:sym typeface="Times New Roman"/>
              </a:defRPr>
            </a:pPr>
            <a:r>
              <a:t>A country with a per capita GDP level of $70 (1997) in U.S. dollars, measured in market exchange rates, will have a </a:t>
            </a:r>
            <a:r>
              <a:rPr i="1"/>
              <a:t>per capita</a:t>
            </a:r>
            <a:r>
              <a:t> GDP of P$250 (1997)… </a:t>
            </a:r>
          </a:p>
          <a:p>
            <a:pPr marL="120267" indent="-120267" defTabSz="228508">
              <a:spcBef>
                <a:spcPts val="500"/>
              </a:spcBef>
              <a:buFontTx/>
              <a:defRPr sz="1176">
                <a:latin typeface="Times New Roman"/>
                <a:ea typeface="Times New Roman"/>
                <a:cs typeface="Times New Roman"/>
                <a:sym typeface="Times New Roman"/>
              </a:defRPr>
            </a:pPr>
            <a:r>
              <a:t>The lowest five-year average level of per capita GDP reported for any country in the Penn World Tables (Mark 5) is P$275 (1997) for Ethiopia in 1961–65… </a:t>
            </a:r>
          </a:p>
          <a:p>
            <a:pPr marL="120267" indent="-120267" defTabSz="228508">
              <a:spcBef>
                <a:spcPts val="500"/>
              </a:spcBef>
              <a:buFontTx/>
              <a:defRPr sz="1176">
                <a:latin typeface="Times New Roman"/>
                <a:ea typeface="Times New Roman"/>
                <a:cs typeface="Times New Roman"/>
                <a:sym typeface="Times New Roman"/>
              </a:defRPr>
            </a:pPr>
            <a:r>
              <a:t>Maddison (1991) gives estimates of GDP per capita of some less developed countries as early as 1820: P$531 (1997) for India, P$523 (1997) for China and P$614 (1997) for Indonesia. His earliest estimates for Africa begin in 1913: P$508 (1997) for Egypt and P$648 (1997) for Ghana </a:t>
            </a:r>
          </a:p>
          <a:p>
            <a:pPr marL="120267" indent="-120267" defTabSz="228508">
              <a:spcBef>
                <a:spcPts val="500"/>
              </a:spcBef>
              <a:buFontTx/>
              <a:defRPr sz="1176">
                <a:latin typeface="Times New Roman"/>
                <a:ea typeface="Times New Roman"/>
                <a:cs typeface="Times New Roman"/>
                <a:sym typeface="Times New Roman"/>
              </a:defRPr>
            </a:pPr>
            <a:r>
              <a:t>If you accept: a) the current estimates of relative incomes across nations; b) the estimates of the historical growth rates of the now-rich nations; and c) that even in the poorest economies incomes were not below P$250 (1997) at any point—then you cannot escape the conclusion that the last 150 years have seen divergence, big time…</a:t>
            </a:r>
          </a:p>
        </p:txBody>
      </p:sp>
      <p:pic>
        <p:nvPicPr>
          <p:cNvPr id="246" name="Image" descr="Image"/>
          <p:cNvPicPr>
            <a:picLocks noChangeAspect="1"/>
          </p:cNvPicPr>
          <p:nvPr/>
        </p:nvPicPr>
        <p:blipFill>
          <a:blip r:embed="rId2">
            <a:extLst/>
          </a:blip>
          <a:stretch>
            <a:fillRect/>
          </a:stretch>
        </p:blipFill>
        <p:spPr>
          <a:xfrm>
            <a:off x="4782406" y="1270000"/>
            <a:ext cx="4067759" cy="521716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Reading Pritchett"/>
          <p:cNvSpPr txBox="1"/>
          <p:nvPr>
            <p:ph type="title" idx="4294967295"/>
          </p:nvPr>
        </p:nvSpPr>
        <p:spPr>
          <a:xfrm>
            <a:off x="277663" y="-2"/>
            <a:ext cx="8572501" cy="1270003"/>
          </a:xfrm>
          <a:prstGeom prst="rect">
            <a:avLst/>
          </a:prstGeom>
        </p:spPr>
        <p:txBody>
          <a:bodyPr lIns="45718" tIns="45718" rIns="45718" bIns="45718">
            <a:normAutofit fontScale="100000" lnSpcReduction="0"/>
          </a:bodyPr>
          <a:lstStyle>
            <a:lvl1pPr defTabSz="333756">
              <a:lnSpc>
                <a:spcPct val="100000"/>
              </a:lnSpc>
              <a:defRPr sz="4380">
                <a:solidFill>
                  <a:srgbClr val="000080"/>
                </a:solidFill>
                <a:latin typeface="Calibri"/>
                <a:ea typeface="Calibri"/>
                <a:cs typeface="Calibri"/>
                <a:sym typeface="Calibri"/>
              </a:defRPr>
            </a:lvl1pPr>
          </a:lstStyle>
          <a:p>
            <a:pPr/>
            <a:r>
              <a:t>Pritchett Divides the World into Two</a:t>
            </a:r>
          </a:p>
        </p:txBody>
      </p:sp>
      <p:sp>
        <p:nvSpPr>
          <p:cNvPr id="249" name="Lant Pritchett (1997): Divergence, Bigtime &lt;https://delong.typepad.com/files/pritchett-divergence.pdf&gt;…"/>
          <p:cNvSpPr txBox="1"/>
          <p:nvPr>
            <p:ph type="body" sz="half" idx="4294967295"/>
          </p:nvPr>
        </p:nvSpPr>
        <p:spPr>
          <a:xfrm>
            <a:off x="277662" y="1269999"/>
            <a:ext cx="4361940" cy="4777078"/>
          </a:xfrm>
          <a:prstGeom prst="rect">
            <a:avLst/>
          </a:prstGeom>
        </p:spPr>
        <p:txBody>
          <a:bodyPr lIns="45718" tIns="45718" rIns="45718" bIns="45718">
            <a:normAutofit fontScale="100000" lnSpcReduction="0"/>
          </a:bodyPr>
          <a:lstStyle/>
          <a:p>
            <a:pPr marL="0" indent="0" defTabSz="204184">
              <a:spcBef>
                <a:spcPts val="900"/>
              </a:spcBef>
              <a:buSzTx/>
              <a:buFontTx/>
              <a:buNone/>
              <a:defRPr b="1" sz="2309">
                <a:latin typeface="+mn-lt"/>
                <a:ea typeface="+mn-ea"/>
                <a:cs typeface="+mn-cs"/>
                <a:sym typeface="Helvetica"/>
              </a:defRPr>
            </a:pPr>
            <a:r>
              <a:t>Two sets of countries: one clear:</a:t>
            </a:r>
          </a:p>
          <a:p>
            <a:pPr marL="107465" indent="-107465" defTabSz="204184">
              <a:spcBef>
                <a:spcPts val="900"/>
              </a:spcBef>
              <a:buFontTx/>
              <a:defRPr sz="1848">
                <a:latin typeface="Times New Roman"/>
                <a:ea typeface="Times New Roman"/>
                <a:cs typeface="Times New Roman"/>
                <a:sym typeface="Times New Roman"/>
              </a:defRPr>
            </a:pPr>
            <a:r>
              <a:t>The "developed" or the "advanced capitalist”… or the "high income OECD" … European countries and their offshoots plus Japan. </a:t>
            </a:r>
          </a:p>
          <a:p>
            <a:pPr marL="107465" indent="-107465" defTabSz="204184">
              <a:spcBef>
                <a:spcPts val="900"/>
              </a:spcBef>
              <a:buFontTx/>
              <a:defRPr sz="1848">
                <a:latin typeface="Times New Roman"/>
                <a:ea typeface="Times New Roman"/>
                <a:cs typeface="Times New Roman"/>
                <a:sym typeface="Times New Roman"/>
              </a:defRPr>
            </a:pPr>
            <a:r>
              <a:t>Since 1870, the long-run growth rates of these countries have been:</a:t>
            </a:r>
          </a:p>
          <a:p>
            <a:pPr lvl="1" marL="277620" indent="-107465" defTabSz="204184">
              <a:spcBef>
                <a:spcPts val="900"/>
              </a:spcBef>
              <a:buFontTx/>
              <a:buChar char="•"/>
              <a:defRPr sz="1848">
                <a:latin typeface="Times New Roman"/>
                <a:ea typeface="Times New Roman"/>
                <a:cs typeface="Times New Roman"/>
                <a:sym typeface="Times New Roman"/>
              </a:defRPr>
            </a:pPr>
            <a:r>
              <a:t>rapid (by previous historical standards)…</a:t>
            </a:r>
          </a:p>
          <a:p>
            <a:pPr lvl="1" marL="277620" indent="-107465" defTabSz="204184">
              <a:spcBef>
                <a:spcPts val="900"/>
              </a:spcBef>
              <a:buFontTx/>
              <a:buChar char="•"/>
              <a:defRPr sz="1848">
                <a:latin typeface="Times New Roman"/>
                <a:ea typeface="Times New Roman"/>
                <a:cs typeface="Times New Roman"/>
                <a:sym typeface="Times New Roman"/>
              </a:defRPr>
            </a:pPr>
            <a:r>
              <a:t>remarkably similar</a:t>
            </a:r>
          </a:p>
          <a:p>
            <a:pPr lvl="1" marL="277620" indent="-107465" defTabSz="204184">
              <a:spcBef>
                <a:spcPts val="900"/>
              </a:spcBef>
              <a:buFontTx/>
              <a:buChar char="•"/>
              <a:defRPr sz="1848">
                <a:latin typeface="Times New Roman"/>
                <a:ea typeface="Times New Roman"/>
                <a:cs typeface="Times New Roman"/>
                <a:sym typeface="Times New Roman"/>
              </a:defRPr>
            </a:pPr>
            <a:r>
              <a:t>the poorer members… grew sufficiently faster to produce considerable convergence… </a:t>
            </a:r>
          </a:p>
          <a:p>
            <a:pPr marL="107465" indent="-107465" defTabSz="204184">
              <a:spcBef>
                <a:spcPts val="900"/>
              </a:spcBef>
              <a:buFontTx/>
              <a:defRPr sz="1848">
                <a:latin typeface="Times New Roman"/>
                <a:ea typeface="Times New Roman"/>
                <a:cs typeface="Times New Roman"/>
                <a:sym typeface="Times New Roman"/>
              </a:defRPr>
            </a:pPr>
            <a:r>
              <a:t>Sample selection problems here?</a:t>
            </a:r>
          </a:p>
        </p:txBody>
      </p:sp>
      <p:pic>
        <p:nvPicPr>
          <p:cNvPr id="250" name="Image" descr="Image"/>
          <p:cNvPicPr>
            <a:picLocks noChangeAspect="1"/>
          </p:cNvPicPr>
          <p:nvPr/>
        </p:nvPicPr>
        <p:blipFill>
          <a:blip r:embed="rId2">
            <a:extLst/>
          </a:blip>
          <a:stretch>
            <a:fillRect/>
          </a:stretch>
        </p:blipFill>
        <p:spPr>
          <a:xfrm>
            <a:off x="4639600" y="1270000"/>
            <a:ext cx="4210565" cy="4777076"/>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The “Developed” Economies"/>
          <p:cNvSpPr txBox="1"/>
          <p:nvPr>
            <p:ph type="title" idx="4294967295"/>
          </p:nvPr>
        </p:nvSpPr>
        <p:spPr>
          <a:xfrm>
            <a:off x="277663" y="-2"/>
            <a:ext cx="8572501" cy="1270003"/>
          </a:xfrm>
          <a:prstGeom prst="rect">
            <a:avLst/>
          </a:prstGeom>
        </p:spPr>
        <p:txBody>
          <a:bodyPr lIns="45718" tIns="45718" rIns="45718" bIns="45718">
            <a:normAutofit fontScale="100000" lnSpcReduction="0"/>
          </a:bodyPr>
          <a:lstStyle>
            <a:lvl1pPr defTabSz="177758">
              <a:lnSpc>
                <a:spcPct val="100000"/>
              </a:lnSpc>
              <a:defRPr sz="3839">
                <a:solidFill>
                  <a:srgbClr val="000080"/>
                </a:solidFill>
                <a:latin typeface="Calibri"/>
                <a:ea typeface="Calibri"/>
                <a:cs typeface="Calibri"/>
                <a:sym typeface="Calibri"/>
              </a:defRPr>
            </a:lvl1pPr>
          </a:lstStyle>
          <a:p>
            <a:pPr/>
            <a:r>
              <a:t>The Global North “Developed” Economies</a:t>
            </a:r>
          </a:p>
        </p:txBody>
      </p:sp>
      <p:sp>
        <p:nvSpPr>
          <p:cNvPr id="253" name="There is strong convergence in per capita incomes within this set of countries……"/>
          <p:cNvSpPr txBox="1"/>
          <p:nvPr>
            <p:ph type="body" idx="4294967295"/>
          </p:nvPr>
        </p:nvSpPr>
        <p:spPr>
          <a:xfrm>
            <a:off x="277663" y="1270000"/>
            <a:ext cx="8572501" cy="5207000"/>
          </a:xfrm>
          <a:prstGeom prst="rect">
            <a:avLst/>
          </a:prstGeom>
        </p:spPr>
        <p:txBody>
          <a:bodyPr lIns="45718" tIns="45718" rIns="45718" bIns="45718">
            <a:normAutofit fontScale="100000" lnSpcReduction="0"/>
          </a:bodyPr>
          <a:lstStyle/>
          <a:p>
            <a:pPr marL="0" indent="0" defTabSz="322417">
              <a:spcBef>
                <a:spcPts val="900"/>
              </a:spcBef>
              <a:buSzTx/>
              <a:buNone/>
              <a:defRPr b="1" sz="2460">
                <a:latin typeface="+mn-lt"/>
                <a:ea typeface="+mn-ea"/>
                <a:cs typeface="+mn-cs"/>
                <a:sym typeface="Helvetica"/>
              </a:defRPr>
            </a:pPr>
            <a:r>
              <a:t>There is strong convergence in per capita incomes within this set of countries…</a:t>
            </a:r>
          </a:p>
          <a:p>
            <a:pPr marL="169693" indent="-169693" defTabSz="322417">
              <a:spcBef>
                <a:spcPts val="900"/>
              </a:spcBef>
              <a:buFontTx/>
              <a:defRPr sz="1968">
                <a:latin typeface="Times New Roman"/>
                <a:ea typeface="Times New Roman"/>
                <a:cs typeface="Times New Roman"/>
                <a:sym typeface="Times New Roman"/>
              </a:defRPr>
            </a:pPr>
            <a:r>
              <a:t>The narrow range of the growth rates over the 1870-1960 period is striking. The United States, the richest country in 1960, had grown at 1.7 percent per annum since 1870, while the overall average was 1.54. Only one country, Australia, grew either a half a percentage point higher or lower than the average, and the standard deviation of the growth rates was only 0.33…</a:t>
            </a:r>
          </a:p>
          <a:p>
            <a:pPr marL="169693" indent="-169693" defTabSz="322417">
              <a:spcBef>
                <a:spcPts val="900"/>
              </a:spcBef>
              <a:buFontTx/>
              <a:defRPr sz="1968">
                <a:latin typeface="Times New Roman"/>
                <a:ea typeface="Times New Roman"/>
                <a:cs typeface="Times New Roman"/>
                <a:sym typeface="Times New Roman"/>
              </a:defRPr>
            </a:pPr>
            <a:r>
              <a:t>At least since 1870 there has been no obvious acceleration of overall growth rates over time…</a:t>
            </a:r>
          </a:p>
          <a:p>
            <a:pPr marL="169693" indent="-169693" defTabSz="322417">
              <a:spcBef>
                <a:spcPts val="900"/>
              </a:spcBef>
              <a:buFontTx/>
              <a:defRPr sz="1968">
                <a:latin typeface="Times New Roman"/>
                <a:ea typeface="Times New Roman"/>
                <a:cs typeface="Times New Roman"/>
                <a:sym typeface="Times New Roman"/>
              </a:defRPr>
            </a:pPr>
            <a:r>
              <a:t>Jones (1995) uses this basic fact of the constancy of growth to good effect in creating a compelling argument that the steadiness of U.S. growth implies that endogenous growth models that make growth a function of nonstationary variables, such as the level of R&amp;D spending or the level of education of the labor force, are likely incorrect: they imply an accelerating growth rate (unless several variables working in opposite directions just happen to offset each other)...</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Reading Pritchett"/>
          <p:cNvSpPr txBox="1"/>
          <p:nvPr>
            <p:ph type="title" idx="4294967295"/>
          </p:nvPr>
        </p:nvSpPr>
        <p:spPr>
          <a:xfrm>
            <a:off x="277663" y="-2"/>
            <a:ext cx="8572501" cy="1270003"/>
          </a:xfrm>
          <a:prstGeom prst="rect">
            <a:avLst/>
          </a:prstGeom>
        </p:spPr>
        <p:txBody>
          <a:bodyPr lIns="45718" tIns="45718" rIns="45718" bIns="45718">
            <a:normAutofit fontScale="100000" lnSpcReduction="0"/>
          </a:bodyPr>
          <a:lstStyle>
            <a:lvl1pPr defTabSz="420623">
              <a:lnSpc>
                <a:spcPct val="100000"/>
              </a:lnSpc>
              <a:defRPr sz="5520">
                <a:solidFill>
                  <a:srgbClr val="000080"/>
                </a:solidFill>
                <a:latin typeface="Calibri"/>
                <a:ea typeface="Calibri"/>
                <a:cs typeface="Calibri"/>
                <a:sym typeface="Calibri"/>
              </a:defRPr>
            </a:lvl1pPr>
          </a:lstStyle>
          <a:p>
            <a:pPr/>
            <a:r>
              <a:t>Pritchett on the Global South</a:t>
            </a:r>
          </a:p>
        </p:txBody>
      </p:sp>
      <p:sp>
        <p:nvSpPr>
          <p:cNvPr id="256" name="Lant Pritchett (1997): Divergence, Bigtime &lt;https://delong.typepad.com/files/pritchett-divergence.pdf&gt;…"/>
          <p:cNvSpPr txBox="1"/>
          <p:nvPr>
            <p:ph type="body" sz="half" idx="4294967295"/>
          </p:nvPr>
        </p:nvSpPr>
        <p:spPr>
          <a:xfrm>
            <a:off x="277662" y="1269999"/>
            <a:ext cx="4361940" cy="4777078"/>
          </a:xfrm>
          <a:prstGeom prst="rect">
            <a:avLst/>
          </a:prstGeom>
        </p:spPr>
        <p:txBody>
          <a:bodyPr lIns="45718" tIns="45718" rIns="45718" bIns="45718">
            <a:normAutofit fontScale="100000" lnSpcReduction="0"/>
          </a:bodyPr>
          <a:lstStyle/>
          <a:p>
            <a:pPr marL="0" indent="0" defTabSz="217443">
              <a:spcBef>
                <a:spcPts val="900"/>
              </a:spcBef>
              <a:buSzTx/>
              <a:buFontTx/>
              <a:buNone/>
              <a:defRPr b="1" sz="2460">
                <a:latin typeface="+mn-lt"/>
                <a:ea typeface="+mn-ea"/>
                <a:cs typeface="+mn-cs"/>
                <a:sym typeface="Helvetica"/>
              </a:defRPr>
            </a:pPr>
            <a:r>
              <a:t>Two sets of countries: The second:</a:t>
            </a:r>
          </a:p>
          <a:p>
            <a:pPr marL="114444" indent="-114444" defTabSz="217443">
              <a:spcBef>
                <a:spcPts val="900"/>
              </a:spcBef>
              <a:buFontTx/>
              <a:defRPr sz="1968">
                <a:latin typeface="Times New Roman"/>
                <a:ea typeface="Times New Roman"/>
                <a:cs typeface="Times New Roman"/>
                <a:sym typeface="Times New Roman"/>
              </a:defRPr>
            </a:pPr>
            <a:r>
              <a:t>The other… awkwardly, defined only as "the other set of countries," as they have nothing else in common… </a:t>
            </a:r>
          </a:p>
          <a:p>
            <a:pPr marL="114444" indent="-114444" defTabSz="217443">
              <a:spcBef>
                <a:spcPts val="900"/>
              </a:spcBef>
              <a:buFontTx/>
              <a:defRPr sz="1968">
                <a:latin typeface="Times New Roman"/>
                <a:ea typeface="Times New Roman"/>
                <a:cs typeface="Times New Roman"/>
                <a:sym typeface="Times New Roman"/>
              </a:defRPr>
            </a:pPr>
            <a:r>
              <a:t>[Experiences have] been strikingly different… with some converging rapidly on the leaders while others stagnate; and over time, with a mixed record of takeoffs, stalls and nose dives…</a:t>
            </a:r>
          </a:p>
          <a:p>
            <a:pPr marL="114444" indent="-114444" defTabSz="217443">
              <a:spcBef>
                <a:spcPts val="900"/>
              </a:spcBef>
              <a:buFontTx/>
              <a:defRPr sz="1968">
                <a:latin typeface="Times New Roman"/>
                <a:ea typeface="Times New Roman"/>
                <a:cs typeface="Times New Roman"/>
                <a:sym typeface="Times New Roman"/>
              </a:defRPr>
            </a:pPr>
            <a:r>
              <a:t>From 1870 to 1990 the ratio of per capita incomes between the richest and the poorest countries increased by roughly a factor of five…</a:t>
            </a:r>
          </a:p>
        </p:txBody>
      </p:sp>
      <p:pic>
        <p:nvPicPr>
          <p:cNvPr id="257" name="Image" descr="Image"/>
          <p:cNvPicPr>
            <a:picLocks noChangeAspect="1"/>
          </p:cNvPicPr>
          <p:nvPr/>
        </p:nvPicPr>
        <p:blipFill>
          <a:blip r:embed="rId2">
            <a:extLst/>
          </a:blip>
          <a:stretch>
            <a:fillRect/>
          </a:stretch>
        </p:blipFill>
        <p:spPr>
          <a:xfrm>
            <a:off x="4639600" y="1270000"/>
            <a:ext cx="4210565" cy="4777076"/>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Estimates of Divergence"/>
          <p:cNvSpPr txBox="1"/>
          <p:nvPr>
            <p:ph type="title" idx="4294967295"/>
          </p:nvPr>
        </p:nvSpPr>
        <p:spPr>
          <a:xfrm>
            <a:off x="277663" y="-2"/>
            <a:ext cx="8572501" cy="1270003"/>
          </a:xfrm>
          <a:prstGeom prst="rect">
            <a:avLst/>
          </a:prstGeom>
        </p:spPr>
        <p:txBody>
          <a:bodyPr lIns="45718" tIns="45718" rIns="45718" bIns="45718">
            <a:normAutofit fontScale="100000" lnSpcReduction="0"/>
          </a:bodyPr>
          <a:lstStyle>
            <a:lvl1pPr defTabSz="434340">
              <a:lnSpc>
                <a:spcPct val="100000"/>
              </a:lnSpc>
              <a:defRPr sz="5700">
                <a:solidFill>
                  <a:srgbClr val="000080"/>
                </a:solidFill>
                <a:latin typeface="Calibri"/>
                <a:ea typeface="Calibri"/>
                <a:cs typeface="Calibri"/>
                <a:sym typeface="Calibri"/>
              </a:defRPr>
            </a:lvl1pPr>
          </a:lstStyle>
          <a:p>
            <a:pPr/>
            <a:r>
              <a:t>Estimates of Divergence</a:t>
            </a:r>
          </a:p>
        </p:txBody>
      </p:sp>
      <p:pic>
        <p:nvPicPr>
          <p:cNvPr id="260" name="Image" descr="Image"/>
          <p:cNvPicPr>
            <a:picLocks noChangeAspect="1"/>
          </p:cNvPicPr>
          <p:nvPr/>
        </p:nvPicPr>
        <p:blipFill>
          <a:blip r:embed="rId2">
            <a:extLst/>
          </a:blip>
          <a:stretch>
            <a:fillRect/>
          </a:stretch>
        </p:blipFill>
        <p:spPr>
          <a:xfrm>
            <a:off x="647651" y="1270000"/>
            <a:ext cx="7710657" cy="521716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he “Other” Economies"/>
          <p:cNvSpPr txBox="1"/>
          <p:nvPr>
            <p:ph type="title" idx="4294967295"/>
          </p:nvPr>
        </p:nvSpPr>
        <p:spPr>
          <a:xfrm>
            <a:off x="277663" y="-2"/>
            <a:ext cx="8572501" cy="1270003"/>
          </a:xfrm>
          <a:prstGeom prst="rect">
            <a:avLst/>
          </a:prstGeom>
        </p:spPr>
        <p:txBody>
          <a:bodyPr lIns="45718" tIns="45718" rIns="45718" bIns="45718">
            <a:normAutofit fontScale="100000" lnSpcReduction="0"/>
          </a:bodyPr>
          <a:lstStyle>
            <a:lvl1pPr defTabSz="448055">
              <a:lnSpc>
                <a:spcPct val="100000"/>
              </a:lnSpc>
              <a:defRPr sz="5800">
                <a:solidFill>
                  <a:srgbClr val="000080"/>
                </a:solidFill>
                <a:latin typeface="Calibri"/>
                <a:ea typeface="Calibri"/>
                <a:cs typeface="Calibri"/>
                <a:sym typeface="Calibri"/>
              </a:defRPr>
            </a:lvl1pPr>
          </a:lstStyle>
          <a:p>
            <a:pPr/>
            <a:r>
              <a:t>The “Other” Economies</a:t>
            </a:r>
          </a:p>
        </p:txBody>
      </p:sp>
      <p:sp>
        <p:nvSpPr>
          <p:cNvPr id="263" name="Poverty Traps, Takeoffs and Convergence:…"/>
          <p:cNvSpPr txBox="1"/>
          <p:nvPr>
            <p:ph type="body" idx="4294967295"/>
          </p:nvPr>
        </p:nvSpPr>
        <p:spPr>
          <a:xfrm>
            <a:off x="277663" y="1270000"/>
            <a:ext cx="8572501" cy="5207000"/>
          </a:xfrm>
          <a:prstGeom prst="rect">
            <a:avLst/>
          </a:prstGeom>
        </p:spPr>
        <p:txBody>
          <a:bodyPr lIns="45718" tIns="45718" rIns="45718" bIns="45718">
            <a:normAutofit fontScale="100000" lnSpcReduction="0"/>
          </a:bodyPr>
          <a:lstStyle/>
          <a:p>
            <a:pPr marL="0" indent="0" defTabSz="292561">
              <a:spcBef>
                <a:spcPts val="900"/>
              </a:spcBef>
              <a:buSzTx/>
              <a:buNone/>
              <a:defRPr b="1" sz="2370">
                <a:latin typeface="+mn-lt"/>
                <a:ea typeface="+mn-ea"/>
                <a:cs typeface="+mn-cs"/>
                <a:sym typeface="Helvetica"/>
              </a:defRPr>
            </a:pPr>
            <a:r>
              <a:t>Poverty Traps, Takeoffs and Convergence:</a:t>
            </a:r>
          </a:p>
          <a:p>
            <a:pPr marL="153979" indent="-153979" defTabSz="292561">
              <a:spcBef>
                <a:spcPts val="900"/>
              </a:spcBef>
              <a:buFontTx/>
              <a:defRPr sz="1896">
                <a:latin typeface="Times New Roman"/>
                <a:ea typeface="Times New Roman"/>
                <a:cs typeface="Times New Roman"/>
                <a:sym typeface="Times New Roman"/>
              </a:defRPr>
            </a:pPr>
            <a:r>
              <a:t>Sixteen developing countries had negative growth over the 1960–1990 period, including Mozambique ( 2.2 percent per annum) and Guyana ( .7 percent per annum)</a:t>
            </a:r>
            <a:br/>
            <a:r>
              <a:t>…</a:t>
            </a:r>
          </a:p>
          <a:p>
            <a:pPr marL="153979" indent="-153979" defTabSz="292561">
              <a:spcBef>
                <a:spcPts val="900"/>
              </a:spcBef>
              <a:buFontTx/>
              <a:defRPr sz="1896">
                <a:latin typeface="Times New Roman"/>
                <a:ea typeface="Times New Roman"/>
                <a:cs typeface="Times New Roman"/>
                <a:sym typeface="Times New Roman"/>
              </a:defRPr>
            </a:pPr>
            <a:r>
              <a:t>As Ben-David and Papell (1995) emphasize, many developing countries have seen their economies go into not just a slowdown, but a “meltdown”… </a:t>
            </a:r>
          </a:p>
          <a:p>
            <a:pPr marL="153979" indent="-153979" defTabSz="292561">
              <a:spcBef>
                <a:spcPts val="900"/>
              </a:spcBef>
              <a:buFontTx/>
              <a:defRPr sz="1896">
                <a:latin typeface="Times New Roman"/>
                <a:ea typeface="Times New Roman"/>
                <a:cs typeface="Times New Roman"/>
                <a:sym typeface="Times New Roman"/>
              </a:defRPr>
            </a:pPr>
            <a:r>
              <a:t>If we calculate the growth rates in the Penn World Tables and allow the data to dictate one break in the growth rate over the whole 1960–1990 period, then of the 103 developing countries, 81 have seen a deceleration of growth over the period, and the average deceleration is over 3 percentage points…</a:t>
            </a:r>
          </a:p>
          <a:p>
            <a:pPr marL="153979" indent="-153979" defTabSz="292561">
              <a:spcBef>
                <a:spcPts val="900"/>
              </a:spcBef>
              <a:buFontTx/>
              <a:defRPr sz="1896">
                <a:latin typeface="Times New Roman"/>
                <a:ea typeface="Times New Roman"/>
                <a:cs typeface="Times New Roman"/>
                <a:sym typeface="Times New Roman"/>
              </a:defRPr>
            </a:pPr>
            <a:r>
              <a:t>From 1980–1994, growth in per capita GDP averaged 1.5 percent in the advanced countries and .34 percent in the less developed countries…</a:t>
            </a:r>
          </a:p>
          <a:p>
            <a:pPr marL="153979" indent="-153979" defTabSz="292561">
              <a:spcBef>
                <a:spcPts val="900"/>
              </a:spcBef>
              <a:buFontTx/>
              <a:defRPr sz="1896">
                <a:latin typeface="Times New Roman"/>
                <a:ea typeface="Times New Roman"/>
                <a:cs typeface="Times New Roman"/>
                <a:sym typeface="Times New Roman"/>
              </a:defRPr>
            </a:pPr>
            <a:r>
              <a:t>These facts about growth in less developed countries highlight its enormous vari- ability and volatility. The range of annual growth rates in per capita GDP across less developed economies from 1960 to 1990 is from 2.7 percent to positive 6.9 percent…</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Further Reading"/>
          <p:cNvSpPr txBox="1"/>
          <p:nvPr>
            <p:ph type="title" idx="4294967295"/>
          </p:nvPr>
        </p:nvSpPr>
        <p:spPr>
          <a:xfrm>
            <a:off x="277663" y="-2"/>
            <a:ext cx="8572501" cy="1270003"/>
          </a:xfrm>
          <a:prstGeom prst="rect">
            <a:avLst/>
          </a:prstGeom>
        </p:spPr>
        <p:txBody>
          <a:bodyPr lIns="45718" tIns="45718" rIns="45718" bIns="45718">
            <a:normAutofit fontScale="100000" lnSpcReduction="0"/>
          </a:bodyPr>
          <a:lstStyle>
            <a:lvl1pPr>
              <a:lnSpc>
                <a:spcPct val="100000"/>
              </a:lnSpc>
              <a:defRPr sz="6000">
                <a:solidFill>
                  <a:srgbClr val="000080"/>
                </a:solidFill>
                <a:latin typeface="Calibri"/>
                <a:ea typeface="Calibri"/>
                <a:cs typeface="Calibri"/>
                <a:sym typeface="Calibri"/>
              </a:defRPr>
            </a:lvl1pPr>
          </a:lstStyle>
          <a:p>
            <a:pPr/>
            <a:r>
              <a:t>Further Reading</a:t>
            </a:r>
          </a:p>
        </p:txBody>
      </p:sp>
      <p:sp>
        <p:nvSpPr>
          <p:cNvPr id="266" name="Dan Ben-David and David Papell (1995): Slowdowns and Meltdowns: Post-War Growth Evidence from 74 Countries…"/>
          <p:cNvSpPr txBox="1"/>
          <p:nvPr>
            <p:ph type="body" idx="4294967295"/>
          </p:nvPr>
        </p:nvSpPr>
        <p:spPr>
          <a:xfrm>
            <a:off x="277663" y="1269999"/>
            <a:ext cx="8572501" cy="5217162"/>
          </a:xfrm>
          <a:prstGeom prst="rect">
            <a:avLst/>
          </a:prstGeom>
        </p:spPr>
        <p:txBody>
          <a:bodyPr lIns="45718" tIns="45718" rIns="45718" bIns="45718">
            <a:normAutofit fontScale="100000" lnSpcReduction="0"/>
          </a:bodyPr>
          <a:lstStyle/>
          <a:p>
            <a:pPr marL="124526" indent="-124526" defTabSz="246888">
              <a:spcBef>
                <a:spcPts val="800"/>
              </a:spcBef>
              <a:buFontTx/>
              <a:defRPr b="1" sz="1728">
                <a:latin typeface="Times New Roman"/>
                <a:ea typeface="Times New Roman"/>
                <a:cs typeface="Times New Roman"/>
                <a:sym typeface="Times New Roman"/>
              </a:defRPr>
            </a:pPr>
            <a:r>
              <a:t>Dan Ben-David and David Papell</a:t>
            </a:r>
            <a:r>
              <a:rPr b="0"/>
              <a:t> (1995): </a:t>
            </a:r>
            <a:r>
              <a:rPr b="0" i="1"/>
              <a:t>Slowdowns and Meltdowns: Post-War Growth Evidence from 74 Countries</a:t>
            </a:r>
          </a:p>
          <a:p>
            <a:pPr marL="124526" indent="-124526" defTabSz="246888">
              <a:spcBef>
                <a:spcPts val="800"/>
              </a:spcBef>
              <a:buFontTx/>
              <a:defRPr b="1" sz="1728">
                <a:latin typeface="Times New Roman"/>
                <a:ea typeface="Times New Roman"/>
                <a:cs typeface="Times New Roman"/>
                <a:sym typeface="Times New Roman"/>
              </a:defRPr>
            </a:pPr>
            <a:r>
              <a:t>Charles Jones </a:t>
            </a:r>
            <a:r>
              <a:rPr b="0"/>
              <a:t>(1995):</a:t>
            </a:r>
            <a:r>
              <a:t> </a:t>
            </a:r>
            <a:r>
              <a:rPr b="0" i="1"/>
              <a:t>R&amp;D-Based Models of Economic Growth</a:t>
            </a:r>
            <a:r>
              <a:rPr b="0"/>
              <a:t> &lt;</a:t>
            </a:r>
            <a:r>
              <a:rPr b="0" u="sng">
                <a:solidFill>
                  <a:srgbClr val="0000FF"/>
                </a:solidFill>
                <a:uFill>
                  <a:solidFill>
                    <a:srgbClr val="0000FF"/>
                  </a:solidFill>
                </a:uFill>
                <a:hlinkClick r:id="rId2" invalidUrl="" action="" tgtFrame="" tooltip="" history="1" highlightClick="0" endSnd="0"/>
              </a:rPr>
              <a:t>https://delong.typepad.com/files/jones-r--d.pdf</a:t>
            </a:r>
            <a:r>
              <a:rPr b="0"/>
              <a:t>&gt;</a:t>
            </a:r>
          </a:p>
          <a:p>
            <a:pPr marL="124526" indent="-124526" defTabSz="246888">
              <a:spcBef>
                <a:spcPts val="800"/>
              </a:spcBef>
              <a:buFontTx/>
              <a:defRPr b="1" sz="1728">
                <a:latin typeface="Times New Roman"/>
                <a:ea typeface="Times New Roman"/>
                <a:cs typeface="Times New Roman"/>
                <a:sym typeface="Times New Roman"/>
              </a:defRPr>
            </a:pPr>
            <a:r>
              <a:t>Fabio Canova and Albert Marcet</a:t>
            </a:r>
            <a:r>
              <a:rPr b="0"/>
              <a:t> (1995): </a:t>
            </a:r>
            <a:r>
              <a:rPr b="0" i="1"/>
              <a:t>The Poor Stay Poor: Non-Convergence Across Countries and Regions </a:t>
            </a:r>
            <a:endParaRPr i="1"/>
          </a:p>
          <a:p>
            <a:pPr marL="124526" indent="-124526" defTabSz="246888">
              <a:spcBef>
                <a:spcPts val="800"/>
              </a:spcBef>
              <a:buFontTx/>
              <a:defRPr b="1" sz="1728">
                <a:latin typeface="Times New Roman"/>
                <a:ea typeface="Times New Roman"/>
                <a:cs typeface="Times New Roman"/>
                <a:sym typeface="Times New Roman"/>
              </a:defRPr>
            </a:pPr>
            <a:r>
              <a:t>J. Bradford </a:t>
            </a:r>
            <a:r>
              <a:rPr b="0" i="1"/>
              <a:t>DeLong (1988): Productivity Growth, Convergence, and Welfare: Comment</a:t>
            </a:r>
          </a:p>
          <a:p>
            <a:pPr marL="124526" indent="-124526" defTabSz="246888">
              <a:spcBef>
                <a:spcPts val="800"/>
              </a:spcBef>
              <a:buFontTx/>
              <a:defRPr b="1" sz="1728">
                <a:latin typeface="Times New Roman"/>
                <a:ea typeface="Times New Roman"/>
                <a:cs typeface="Times New Roman"/>
                <a:sym typeface="Times New Roman"/>
              </a:defRPr>
            </a:pPr>
            <a:r>
              <a:t>William Easterly, Michael Kremer, Lant Pritchett, and Lawrence Summers</a:t>
            </a:r>
            <a:r>
              <a:rPr b="0"/>
              <a:t> (1993): </a:t>
            </a:r>
            <a:r>
              <a:rPr b="0" i="1"/>
              <a:t>Good Policy or Good Luck? Country Growth Performance and Temporary Shocks</a:t>
            </a:r>
            <a:r>
              <a:rPr b="0"/>
              <a:t> </a:t>
            </a:r>
          </a:p>
          <a:p>
            <a:pPr marL="124526" indent="-124526" defTabSz="246888">
              <a:spcBef>
                <a:spcPts val="800"/>
              </a:spcBef>
              <a:buFontTx/>
              <a:defRPr b="1" sz="1728">
                <a:latin typeface="Times New Roman"/>
                <a:ea typeface="Times New Roman"/>
                <a:cs typeface="Times New Roman"/>
                <a:sym typeface="Times New Roman"/>
              </a:defRPr>
            </a:pPr>
            <a:r>
              <a:t>Alexander Gerschenkron</a:t>
            </a:r>
            <a:r>
              <a:rPr b="0"/>
              <a:t> (1962): </a:t>
            </a:r>
            <a:r>
              <a:rPr b="0" i="1"/>
              <a:t>Economic Backwardness in Historical Perspective, a Book of Essays</a:t>
            </a:r>
            <a:r>
              <a:rPr b="0"/>
              <a:t> </a:t>
            </a:r>
          </a:p>
          <a:p>
            <a:pPr marL="124526" indent="-124526" defTabSz="246888">
              <a:spcBef>
                <a:spcPts val="800"/>
              </a:spcBef>
              <a:buFontTx/>
              <a:defRPr b="1" sz="1728">
                <a:latin typeface="Times New Roman"/>
                <a:ea typeface="Times New Roman"/>
                <a:cs typeface="Times New Roman"/>
                <a:sym typeface="Times New Roman"/>
              </a:defRPr>
            </a:pPr>
            <a:r>
              <a:t>John R. Hanson</a:t>
            </a:r>
            <a:r>
              <a:rPr b="0"/>
              <a:t> (1988): </a:t>
            </a:r>
            <a:r>
              <a:rPr b="0" i="1"/>
              <a:t>Third World Incomes before World War I: Some Comparisons </a:t>
            </a:r>
            <a:endParaRPr i="1"/>
          </a:p>
          <a:p>
            <a:pPr marL="124526" indent="-124526" defTabSz="246888">
              <a:spcBef>
                <a:spcPts val="800"/>
              </a:spcBef>
              <a:buFontTx/>
              <a:defRPr b="1" sz="1728">
                <a:latin typeface="Times New Roman"/>
                <a:ea typeface="Times New Roman"/>
                <a:cs typeface="Times New Roman"/>
                <a:sym typeface="Times New Roman"/>
              </a:defRPr>
            </a:pPr>
            <a:r>
              <a:t>John R. Hanson</a:t>
            </a:r>
            <a:r>
              <a:rPr b="0"/>
              <a:t> (1991): </a:t>
            </a:r>
            <a:r>
              <a:rPr b="0" i="1"/>
              <a:t>Third World Incomes before World War I: Further Evidence</a:t>
            </a:r>
          </a:p>
          <a:p>
            <a:pPr marL="124526" indent="-124526" defTabSz="246888">
              <a:spcBef>
                <a:spcPts val="800"/>
              </a:spcBef>
              <a:buFontTx/>
              <a:defRPr b="1" sz="1728">
                <a:latin typeface="Times New Roman"/>
                <a:ea typeface="Times New Roman"/>
                <a:cs typeface="Times New Roman"/>
                <a:sym typeface="Times New Roman"/>
              </a:defRPr>
            </a:pPr>
            <a:r>
              <a:t>Charles Jones</a:t>
            </a:r>
            <a:r>
              <a:rPr b="0"/>
              <a:t> (1995): </a:t>
            </a:r>
            <a:r>
              <a:rPr b="0" i="1"/>
              <a:t>R&amp;D Based Models of Economic Growth</a:t>
            </a:r>
            <a:r>
              <a:rPr b="0"/>
              <a:t> </a:t>
            </a:r>
          </a:p>
          <a:p>
            <a:pPr marL="124526" indent="-124526" defTabSz="246888">
              <a:spcBef>
                <a:spcPts val="800"/>
              </a:spcBef>
              <a:buFontTx/>
              <a:defRPr b="1" sz="1728">
                <a:latin typeface="Times New Roman"/>
                <a:ea typeface="Times New Roman"/>
                <a:cs typeface="Times New Roman"/>
                <a:sym typeface="Times New Roman"/>
              </a:defRPr>
            </a:pPr>
            <a:r>
              <a:t>N. Gregory Mankiw, David Romer, and David Weil</a:t>
            </a:r>
            <a:r>
              <a:rPr b="0"/>
              <a:t> (1992): </a:t>
            </a:r>
            <a:r>
              <a:rPr b="0" i="1"/>
              <a:t>A Contribution to the Empirics of Economic Growth</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Catch Our Breath…"/>
          <p:cNvSpPr txBox="1"/>
          <p:nvPr>
            <p:ph type="title"/>
          </p:nvPr>
        </p:nvSpPr>
        <p:spPr>
          <a:xfrm>
            <a:off x="276457" y="-2"/>
            <a:ext cx="8572501" cy="1270003"/>
          </a:xfrm>
          <a:prstGeom prst="rect">
            <a:avLst/>
          </a:prstGeom>
        </p:spPr>
        <p:txBody>
          <a:bodyPr/>
          <a:lstStyle/>
          <a:p>
            <a:pPr/>
            <a:r>
              <a:t>Catch Our Breath…</a:t>
            </a:r>
          </a:p>
        </p:txBody>
      </p:sp>
      <p:sp>
        <p:nvSpPr>
          <p:cNvPr id="269"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70"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Readings"/>
          <p:cNvSpPr txBox="1"/>
          <p:nvPr>
            <p:ph type="title" idx="4294967295"/>
          </p:nvPr>
        </p:nvSpPr>
        <p:spPr>
          <a:xfrm>
            <a:off x="444500" y="0"/>
            <a:ext cx="8255000" cy="1587501"/>
          </a:xfrm>
          <a:prstGeom prst="rect">
            <a:avLst/>
          </a:prstGeom>
        </p:spPr>
        <p:txBody>
          <a:bodyPr>
            <a:normAutofit fontScale="100000" lnSpcReduction="0"/>
          </a:bodyPr>
          <a:lstStyle/>
          <a:p>
            <a:pPr/>
            <a:r>
              <a:t>Readings</a:t>
            </a:r>
          </a:p>
        </p:txBody>
      </p:sp>
      <p:sp>
        <p:nvSpPr>
          <p:cNvPr id="109" name="Inequality:…"/>
          <p:cNvSpPr txBox="1"/>
          <p:nvPr>
            <p:ph type="body" idx="4294967295"/>
          </p:nvPr>
        </p:nvSpPr>
        <p:spPr>
          <a:xfrm>
            <a:off x="444500" y="1587500"/>
            <a:ext cx="8255000" cy="4762500"/>
          </a:xfrm>
          <a:prstGeom prst="rect">
            <a:avLst/>
          </a:prstGeom>
        </p:spPr>
        <p:txBody>
          <a:bodyPr>
            <a:normAutofit fontScale="100000" lnSpcReduction="0"/>
          </a:bodyPr>
          <a:lstStyle/>
          <a:p>
            <a:pPr marL="0" indent="0">
              <a:lnSpc>
                <a:spcPts val="6000"/>
              </a:lnSpc>
              <a:spcBef>
                <a:spcPts val="1200"/>
              </a:spcBef>
              <a:buSzTx/>
              <a:buFontTx/>
              <a:buNone/>
              <a:defRPr b="1" sz="3000">
                <a:latin typeface="+mn-lt"/>
                <a:ea typeface="+mn-ea"/>
                <a:cs typeface="+mn-cs"/>
                <a:sym typeface="Helvetica"/>
              </a:defRPr>
            </a:pPr>
            <a:r>
              <a:t>Inequality:</a:t>
            </a:r>
          </a:p>
          <a:p>
            <a:pPr marL="342899" indent="-342899">
              <a:lnSpc>
                <a:spcPts val="5200"/>
              </a:lnSpc>
              <a:spcBef>
                <a:spcPts val="1200"/>
              </a:spcBef>
              <a:defRPr sz="2400">
                <a:latin typeface="Times New Roman"/>
                <a:ea typeface="Times New Roman"/>
                <a:cs typeface="Times New Roman"/>
                <a:sym typeface="Times New Roman"/>
              </a:defRPr>
            </a:pPr>
            <a:r>
              <a:rPr b="1"/>
              <a:t>Branko Milanovic, Peter H. Lindert, &amp; Jeffrey G. Williamson</a:t>
            </a:r>
            <a:r>
              <a:t> (2010): </a:t>
            </a:r>
            <a:r>
              <a:rPr i="1"/>
              <a:t>Pre-Industrial Inequality</a:t>
            </a:r>
            <a:r>
              <a:t> &lt;</a:t>
            </a:r>
            <a:r>
              <a:rPr u="sng">
                <a:solidFill>
                  <a:srgbClr val="0000FF"/>
                </a:solidFill>
                <a:uFill>
                  <a:solidFill>
                    <a:srgbClr val="0000FF"/>
                  </a:solidFill>
                </a:uFill>
                <a:hlinkClick r:id="rId2" invalidUrl="" action="" tgtFrame="" tooltip="" history="1" highlightClick="0" endSnd="0"/>
              </a:rPr>
              <a:t>https://github.com/braddelong/public-files/blob/master/readings/article-milanovic-%26-al-pre-industrial-inequality.pdf</a:t>
            </a:r>
            <a:r>
              <a:t>&gt;</a:t>
            </a:r>
          </a:p>
          <a:p>
            <a:pPr marL="342899" indent="-342899">
              <a:lnSpc>
                <a:spcPts val="5200"/>
              </a:lnSpc>
              <a:spcBef>
                <a:spcPts val="1200"/>
              </a:spcBef>
              <a:defRPr sz="2400">
                <a:latin typeface="Times New Roman"/>
                <a:ea typeface="Times New Roman"/>
                <a:cs typeface="Times New Roman"/>
                <a:sym typeface="Times New Roman"/>
              </a:defRPr>
            </a:pPr>
            <a:r>
              <a:rPr b="1"/>
              <a:t>Thomas Piketty &amp; Gabriel Zucman</a:t>
            </a:r>
            <a:r>
              <a:t> (2014): </a:t>
            </a:r>
            <a:r>
              <a:rPr i="1"/>
              <a:t>Capital Is Back: Wealth-Income Ratios in Rich Countries 1700–2010</a:t>
            </a:r>
            <a:r>
              <a:t> &lt;</a:t>
            </a:r>
            <a:r>
              <a:rPr u="sng">
                <a:solidFill>
                  <a:srgbClr val="0000FF"/>
                </a:solidFill>
                <a:uFill>
                  <a:solidFill>
                    <a:srgbClr val="0000FF"/>
                  </a:solidFill>
                </a:uFill>
                <a:hlinkClick r:id="rId3" invalidUrl="" action="" tgtFrame="" tooltip="" history="1" highlightClick="0" endSnd="0"/>
              </a:rPr>
              <a:t>https://github.com/braddelong/public-files/blob/master/readings/article-piketty-zucman-capital-is-back.pdf</a:t>
            </a:r>
            <a:r>
              <a:t>&gt;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Paul Johnson &amp; Chris Papageorgiou: What Remains of Cross-Country Convergence?"/>
          <p:cNvSpPr txBox="1"/>
          <p:nvPr>
            <p:ph type="title" idx="4294967295"/>
          </p:nvPr>
        </p:nvSpPr>
        <p:spPr>
          <a:xfrm>
            <a:off x="444500" y="0"/>
            <a:ext cx="8255000" cy="1587501"/>
          </a:xfrm>
          <a:prstGeom prst="rect">
            <a:avLst/>
          </a:prstGeom>
        </p:spPr>
        <p:txBody>
          <a:bodyPr>
            <a:normAutofit fontScale="100000" lnSpcReduction="0"/>
          </a:bodyPr>
          <a:lstStyle>
            <a:lvl1pPr defTabSz="182880">
              <a:lnSpc>
                <a:spcPts val="4600"/>
              </a:lnSpc>
              <a:defRPr sz="3200">
                <a:solidFill>
                  <a:srgbClr val="000080"/>
                </a:solidFill>
              </a:defRPr>
            </a:lvl1pPr>
          </a:lstStyle>
          <a:p>
            <a:pPr/>
            <a:r>
              <a:t>Paul Johnson &amp; Chris Papageorgiou: What Remains of Cross-Country Convergence?</a:t>
            </a:r>
          </a:p>
        </p:txBody>
      </p:sp>
      <p:sp>
        <p:nvSpPr>
          <p:cNvPr id="273" name="Questions:…"/>
          <p:cNvSpPr txBox="1"/>
          <p:nvPr>
            <p:ph type="body" idx="4294967295"/>
          </p:nvPr>
        </p:nvSpPr>
        <p:spPr>
          <a:xfrm>
            <a:off x="444500" y="1587500"/>
            <a:ext cx="8255000" cy="4762500"/>
          </a:xfrm>
          <a:prstGeom prst="rect">
            <a:avLst/>
          </a:prstGeom>
        </p:spPr>
        <p:txBody>
          <a:bodyPr>
            <a:normAutofit fontScale="100000" lnSpcReduction="0"/>
          </a:bodyPr>
          <a:lstStyle/>
          <a:p>
            <a:pPr marL="0" indent="0" defTabSz="342900">
              <a:lnSpc>
                <a:spcPts val="4500"/>
              </a:lnSpc>
              <a:spcBef>
                <a:spcPts val="900"/>
              </a:spcBef>
              <a:buSzTx/>
              <a:buFontTx/>
              <a:buNone/>
              <a:defRPr b="1" sz="2250">
                <a:latin typeface="+mn-lt"/>
                <a:ea typeface="+mn-ea"/>
                <a:cs typeface="+mn-cs"/>
                <a:sym typeface="Helvetica"/>
              </a:defRPr>
            </a:pPr>
            <a:r>
              <a:t>Questions:</a:t>
            </a:r>
          </a:p>
          <a:p>
            <a:pPr marL="206942" indent="-206942" defTabSz="294893">
              <a:spcBef>
                <a:spcPts val="900"/>
              </a:spcBef>
              <a:buFontTx/>
              <a:buAutoNum type="arabicPeriod" startAt="1"/>
              <a:defRPr sz="1800">
                <a:latin typeface="Times New Roman"/>
                <a:ea typeface="Times New Roman"/>
                <a:cs typeface="Times New Roman"/>
                <a:sym typeface="Times New Roman"/>
              </a:defRPr>
            </a:pPr>
            <a:r>
              <a:t>Do the regions as Johnson and Papageorgiou define them make sense?</a:t>
            </a:r>
          </a:p>
          <a:p>
            <a:pPr marL="206942" indent="-206942" defTabSz="294893">
              <a:spcBef>
                <a:spcPts val="900"/>
              </a:spcBef>
              <a:buFontTx/>
              <a:buAutoNum type="arabicPeriod" startAt="1"/>
              <a:defRPr sz="1800">
                <a:latin typeface="Times New Roman"/>
                <a:ea typeface="Times New Roman"/>
                <a:cs typeface="Times New Roman"/>
                <a:sym typeface="Times New Roman"/>
              </a:defRPr>
            </a:pPr>
            <a:r>
              <a:t>Do the stratifications as JP define them make sense?</a:t>
            </a:r>
          </a:p>
          <a:p>
            <a:pPr marL="206942" indent="-206942" defTabSz="294893">
              <a:spcBef>
                <a:spcPts val="900"/>
              </a:spcBef>
              <a:buFontTx/>
              <a:buAutoNum type="arabicPeriod" startAt="1"/>
              <a:defRPr sz="1800">
                <a:latin typeface="Times New Roman"/>
                <a:ea typeface="Times New Roman"/>
                <a:cs typeface="Times New Roman"/>
                <a:sym typeface="Times New Roman"/>
              </a:defRPr>
            </a:pPr>
            <a:r>
              <a:t>Are there historical factors and episodes that we can use to understand the MIC trap that they fell in in the 1980s and 1990s?</a:t>
            </a:r>
          </a:p>
          <a:p>
            <a:pPr marL="206942" indent="-206942" defTabSz="294893">
              <a:spcBef>
                <a:spcPts val="900"/>
              </a:spcBef>
              <a:buFontTx/>
              <a:buAutoNum type="arabicPeriod" startAt="1"/>
              <a:defRPr sz="1800">
                <a:latin typeface="Times New Roman"/>
                <a:ea typeface="Times New Roman"/>
                <a:cs typeface="Times New Roman"/>
                <a:sym typeface="Times New Roman"/>
              </a:defRPr>
            </a:pPr>
            <a:r>
              <a:t>And why did this MIC trap come, apparently, to an end when the millennium came?</a:t>
            </a:r>
          </a:p>
          <a:p>
            <a:pPr marL="206942" indent="-206942" defTabSz="294893">
              <a:spcBef>
                <a:spcPts val="900"/>
              </a:spcBef>
              <a:buFontTx/>
              <a:buAutoNum type="arabicPeriod" startAt="1"/>
              <a:defRPr sz="1800">
                <a:latin typeface="Times New Roman"/>
                <a:ea typeface="Times New Roman"/>
                <a:cs typeface="Times New Roman"/>
                <a:sym typeface="Times New Roman"/>
              </a:defRPr>
            </a:pPr>
            <a:r>
              <a:t>Is there a definition of “fragile” LICs other than that people have decided to fight wars in them, and that they have done badly in terms of growth?</a:t>
            </a:r>
          </a:p>
          <a:p>
            <a:pPr marL="206942" indent="-206942" defTabSz="294893">
              <a:spcBef>
                <a:spcPts val="900"/>
              </a:spcBef>
              <a:buFontTx/>
              <a:buAutoNum type="arabicPeriod" startAt="1"/>
              <a:defRPr sz="1800">
                <a:latin typeface="Times New Roman"/>
                <a:ea typeface="Times New Roman"/>
                <a:cs typeface="Times New Roman"/>
                <a:sym typeface="Times New Roman"/>
              </a:defRPr>
            </a:pPr>
            <a:r>
              <a:t>Why should being “fragile” not matter until the 1990s?</a:t>
            </a:r>
          </a:p>
          <a:p>
            <a:pPr marL="206942" indent="-206942" defTabSz="294893">
              <a:spcBef>
                <a:spcPts val="900"/>
              </a:spcBef>
              <a:buFontTx/>
              <a:buAutoNum type="arabicPeriod" startAt="1"/>
              <a:defRPr sz="1800">
                <a:latin typeface="Times New Roman"/>
                <a:ea typeface="Times New Roman"/>
                <a:cs typeface="Times New Roman"/>
                <a:sym typeface="Times New Roman"/>
              </a:defRPr>
            </a:pPr>
            <a:r>
              <a:t>Should we compare MICs and LICs to a HIC growth benchmark? Or is whatever is happening to the HICs in a particular decade substantially irrelevant to MIC and LIC expectations?</a:t>
            </a:r>
          </a:p>
          <a:p>
            <a:pPr marL="0" indent="0" defTabSz="342900">
              <a:spcBef>
                <a:spcPts val="900"/>
              </a:spcBef>
              <a:buSzTx/>
              <a:buFontTx/>
              <a:buNone/>
              <a:defRPr b="1" sz="1200">
                <a:latin typeface="+mn-lt"/>
                <a:ea typeface="+mn-ea"/>
                <a:cs typeface="+mn-cs"/>
                <a:sym typeface="Helvetica"/>
              </a:defRPr>
            </a:pPr>
          </a:p>
          <a:p>
            <a:pPr marL="0" indent="0" defTabSz="342900">
              <a:lnSpc>
                <a:spcPts val="3200"/>
              </a:lnSpc>
              <a:spcBef>
                <a:spcPts val="900"/>
              </a:spcBef>
              <a:buSzTx/>
              <a:buFontTx/>
              <a:buNone/>
              <a:defRPr b="1" sz="1200">
                <a:latin typeface="+mn-lt"/>
                <a:ea typeface="+mn-ea"/>
                <a:cs typeface="+mn-cs"/>
                <a:sym typeface="Helvetica"/>
              </a:defRPr>
            </a:pPr>
            <a:r>
              <a:t>&lt;</a:t>
            </a:r>
            <a:r>
              <a:rPr u="sng">
                <a:solidFill>
                  <a:srgbClr val="0000FF"/>
                </a:solidFill>
                <a:uFill>
                  <a:solidFill>
                    <a:srgbClr val="0000FF"/>
                  </a:solidFill>
                </a:uFill>
                <a:hlinkClick r:id="rId2" invalidUrl="" action="" tgtFrame="" tooltip="" history="1" highlightClick="0" endSnd="0"/>
              </a:rPr>
              <a:t>https://delong.typepad.com/files/johnson-papageorgiou.pdf</a:t>
            </a:r>
            <a:r>
              <a:t>&gt;</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The Necessity of Divergence"/>
          <p:cNvSpPr txBox="1"/>
          <p:nvPr>
            <p:ph type="title" idx="4294967295"/>
          </p:nvPr>
        </p:nvSpPr>
        <p:spPr>
          <a:xfrm>
            <a:off x="277663" y="-2"/>
            <a:ext cx="8572501" cy="1270003"/>
          </a:xfrm>
          <a:prstGeom prst="rect">
            <a:avLst/>
          </a:prstGeom>
        </p:spPr>
        <p:txBody>
          <a:bodyPr lIns="45718" tIns="45718" rIns="45718" bIns="45718">
            <a:normAutofit fontScale="100000" lnSpcReduction="0"/>
          </a:bodyPr>
          <a:lstStyle>
            <a:lvl1pPr defTabSz="362924">
              <a:lnSpc>
                <a:spcPct val="100000"/>
              </a:lnSpc>
              <a:defRPr sz="5880">
                <a:solidFill>
                  <a:srgbClr val="000080"/>
                </a:solidFill>
                <a:latin typeface="Calibri"/>
                <a:ea typeface="Calibri"/>
                <a:cs typeface="Calibri"/>
                <a:sym typeface="Calibri"/>
              </a:defRPr>
            </a:lvl1pPr>
          </a:lstStyle>
          <a:p>
            <a:pPr/>
            <a:r>
              <a:t>No Convergence since 1965</a:t>
            </a:r>
          </a:p>
        </p:txBody>
      </p:sp>
      <p:sp>
        <p:nvSpPr>
          <p:cNvPr id="276" name="Place a reasonable lower bound on what GDP per capita could have been in 1870 in any country:…"/>
          <p:cNvSpPr txBox="1"/>
          <p:nvPr>
            <p:ph type="body" sz="half" idx="4294967295"/>
          </p:nvPr>
        </p:nvSpPr>
        <p:spPr>
          <a:xfrm>
            <a:off x="277662" y="1269999"/>
            <a:ext cx="4229364" cy="5217162"/>
          </a:xfrm>
          <a:prstGeom prst="rect">
            <a:avLst/>
          </a:prstGeom>
        </p:spPr>
        <p:txBody>
          <a:bodyPr lIns="45718" tIns="45718" rIns="45718" bIns="45718">
            <a:normAutofit fontScale="100000" lnSpcReduction="0"/>
          </a:bodyPr>
          <a:lstStyle/>
          <a:p>
            <a:pPr marL="0" indent="0" defTabSz="151561">
              <a:buSzTx/>
              <a:buNone/>
              <a:defRPr b="1" sz="1950">
                <a:latin typeface="+mn-lt"/>
                <a:ea typeface="+mn-ea"/>
                <a:cs typeface="+mn-cs"/>
                <a:sym typeface="Helvetica"/>
              </a:defRPr>
            </a:pPr>
            <a:r>
              <a:t>Abstract:</a:t>
            </a:r>
          </a:p>
          <a:p>
            <a:pPr marL="79769" indent="-79769" defTabSz="151561">
              <a:buFontTx/>
              <a:defRPr sz="1560">
                <a:latin typeface="Times New Roman"/>
                <a:ea typeface="Times New Roman"/>
                <a:cs typeface="Times New Roman"/>
                <a:sym typeface="Times New Roman"/>
              </a:defRPr>
            </a:pPr>
            <a:r>
              <a:t>We examine the record of cross-country growth over the past 50 years and ask if developing countries have made progress on closing income gap between their per capita incomes and those in the advanced economies. </a:t>
            </a:r>
          </a:p>
          <a:p>
            <a:pPr marL="79769" indent="-79769" defTabSz="151561">
              <a:buFontTx/>
              <a:defRPr sz="1560">
                <a:latin typeface="Times New Roman"/>
                <a:ea typeface="Times New Roman"/>
                <a:cs typeface="Times New Roman"/>
                <a:sym typeface="Times New Roman"/>
              </a:defRPr>
            </a:pPr>
            <a:r>
              <a:t>We conclude that, as a group, they have not and then survey the literature on absolute convergence with particular emphasis on that from the last decade or so. That literature supports our conclusion of a lack of progress in closing the income gap between countries. </a:t>
            </a:r>
          </a:p>
          <a:p>
            <a:pPr marL="79769" indent="-79769" defTabSz="151561">
              <a:buFontTx/>
              <a:defRPr sz="1560">
                <a:latin typeface="Times New Roman"/>
                <a:ea typeface="Times New Roman"/>
                <a:cs typeface="Times New Roman"/>
                <a:sym typeface="Times New Roman"/>
              </a:defRPr>
            </a:pPr>
            <a:r>
              <a:t>We close with a brief examination of the recent literature on cross-individual distribution of income which finds that, despite the lack of progress on cross country convergence, global inequality has tended to fall since 2000. </a:t>
            </a:r>
          </a:p>
          <a:p>
            <a:pPr marL="79769" indent="-79769" defTabSz="151561">
              <a:buFontTx/>
              <a:defRPr sz="1560">
                <a:latin typeface="Times New Roman"/>
                <a:ea typeface="Times New Roman"/>
                <a:cs typeface="Times New Roman"/>
                <a:sym typeface="Times New Roman"/>
              </a:defRPr>
            </a:pPr>
          </a:p>
          <a:p>
            <a:pPr marL="79769" indent="-79769" defTabSz="151561">
              <a:buFontTx/>
              <a:defRPr sz="1560">
                <a:latin typeface="Times New Roman"/>
                <a:ea typeface="Times New Roman"/>
                <a:cs typeface="Times New Roman"/>
                <a:sym typeface="Times New Roman"/>
              </a:defRPr>
            </a:pPr>
            <a:r>
              <a:t>Wait a minute? How has global equality been falling since 2000?</a:t>
            </a:r>
          </a:p>
        </p:txBody>
      </p:sp>
      <p:pic>
        <p:nvPicPr>
          <p:cNvPr id="277" name="Image" descr="Image"/>
          <p:cNvPicPr>
            <a:picLocks noChangeAspect="0"/>
          </p:cNvPicPr>
          <p:nvPr/>
        </p:nvPicPr>
        <p:blipFill>
          <a:blip r:embed="rId2">
            <a:extLst/>
          </a:blip>
          <a:stretch>
            <a:fillRect/>
          </a:stretch>
        </p:blipFill>
        <p:spPr>
          <a:xfrm>
            <a:off x="4515233" y="1269999"/>
            <a:ext cx="4504745" cy="5217162"/>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The Necessity of Divergence"/>
          <p:cNvSpPr txBox="1"/>
          <p:nvPr>
            <p:ph type="title" idx="4294967295"/>
          </p:nvPr>
        </p:nvSpPr>
        <p:spPr>
          <a:xfrm>
            <a:off x="277663" y="-2"/>
            <a:ext cx="8572501" cy="1270003"/>
          </a:xfrm>
          <a:prstGeom prst="rect">
            <a:avLst/>
          </a:prstGeom>
        </p:spPr>
        <p:txBody>
          <a:bodyPr lIns="45718" tIns="45718" rIns="45718" bIns="45718">
            <a:normAutofit fontScale="100000" lnSpcReduction="0"/>
          </a:bodyPr>
          <a:lstStyle>
            <a:lvl1pPr defTabSz="351814">
              <a:lnSpc>
                <a:spcPct val="100000"/>
              </a:lnSpc>
              <a:defRPr sz="7600">
                <a:solidFill>
                  <a:srgbClr val="000080"/>
                </a:solidFill>
                <a:latin typeface="Calibri"/>
                <a:ea typeface="Calibri"/>
                <a:cs typeface="Calibri"/>
                <a:sym typeface="Calibri"/>
              </a:defRPr>
            </a:lvl1pPr>
          </a:lstStyle>
          <a:p>
            <a:pPr/>
            <a:r>
              <a:t>Top Performers</a:t>
            </a:r>
          </a:p>
        </p:txBody>
      </p:sp>
      <p:sp>
        <p:nvSpPr>
          <p:cNvPr id="280" name="Place a reasonable lower bound on what GDP per capita could have been in 1870 in any country:…"/>
          <p:cNvSpPr txBox="1"/>
          <p:nvPr>
            <p:ph type="body" idx="4294967295"/>
          </p:nvPr>
        </p:nvSpPr>
        <p:spPr>
          <a:xfrm>
            <a:off x="277662" y="1269999"/>
            <a:ext cx="5276010" cy="5217162"/>
          </a:xfrm>
          <a:prstGeom prst="rect">
            <a:avLst/>
          </a:prstGeom>
        </p:spPr>
        <p:txBody>
          <a:bodyPr lIns="45718" tIns="45718" rIns="45718" bIns="45718">
            <a:normAutofit fontScale="100000" lnSpcReduction="0"/>
          </a:bodyPr>
          <a:lstStyle/>
          <a:p>
            <a:pPr marL="0" indent="0" defTabSz="233172">
              <a:spcBef>
                <a:spcPts val="1200"/>
              </a:spcBef>
              <a:buSzTx/>
              <a:buNone/>
              <a:defRPr b="1" sz="3000">
                <a:latin typeface="+mn-lt"/>
                <a:ea typeface="+mn-ea"/>
                <a:cs typeface="+mn-cs"/>
                <a:sym typeface="Helvetica"/>
              </a:defRPr>
            </a:pPr>
            <a:r>
              <a:t>Is there a pattern in “top performers” &amp; “bottom performers”:</a:t>
            </a:r>
          </a:p>
          <a:p>
            <a:pPr marL="122722" indent="-122722" defTabSz="233172">
              <a:spcBef>
                <a:spcPts val="1200"/>
              </a:spcBef>
              <a:buFontTx/>
              <a:defRPr sz="2400">
                <a:latin typeface="Times New Roman"/>
                <a:ea typeface="Times New Roman"/>
                <a:cs typeface="Times New Roman"/>
                <a:sym typeface="Times New Roman"/>
              </a:defRPr>
            </a:pPr>
            <a:r>
              <a:t> Not really…</a:t>
            </a:r>
          </a:p>
          <a:p>
            <a:pPr marL="122722" indent="-122722" defTabSz="233172">
              <a:spcBef>
                <a:spcPts val="1200"/>
              </a:spcBef>
              <a:buFontTx/>
              <a:defRPr sz="2400">
                <a:latin typeface="Times New Roman"/>
                <a:ea typeface="Times New Roman"/>
                <a:cs typeface="Times New Roman"/>
                <a:sym typeface="Times New Roman"/>
              </a:defRPr>
            </a:pPr>
            <a:r>
              <a:t> Some bounce-backs</a:t>
            </a:r>
          </a:p>
          <a:p>
            <a:pPr marL="122722" indent="-122722" defTabSz="233172">
              <a:spcBef>
                <a:spcPts val="1200"/>
              </a:spcBef>
              <a:buFontTx/>
              <a:defRPr sz="2400">
                <a:latin typeface="Times New Roman"/>
                <a:ea typeface="Times New Roman"/>
                <a:cs typeface="Times New Roman"/>
                <a:sym typeface="Times New Roman"/>
              </a:defRPr>
            </a:pPr>
            <a:r>
              <a:t> Some drives to global north status</a:t>
            </a:r>
          </a:p>
          <a:p>
            <a:pPr marL="122722" indent="-122722" defTabSz="233172">
              <a:spcBef>
                <a:spcPts val="1200"/>
              </a:spcBef>
              <a:buFontTx/>
              <a:defRPr sz="2400">
                <a:latin typeface="Times New Roman"/>
                <a:ea typeface="Times New Roman"/>
                <a:cs typeface="Times New Roman"/>
                <a:sym typeface="Times New Roman"/>
              </a:defRPr>
            </a:pPr>
            <a:r>
              <a:t>“Convergence clubs”?</a:t>
            </a:r>
          </a:p>
          <a:p>
            <a:pPr lvl="1" marL="579922" indent="-122722" defTabSz="233172">
              <a:spcBef>
                <a:spcPts val="1200"/>
              </a:spcBef>
              <a:buFontTx/>
              <a:buChar char="•"/>
              <a:defRPr sz="2400">
                <a:latin typeface="Times New Roman"/>
                <a:ea typeface="Times New Roman"/>
                <a:cs typeface="Times New Roman"/>
                <a:sym typeface="Times New Roman"/>
              </a:defRPr>
            </a:pPr>
            <a:r>
              <a:t>Countries with similar cultures/institutions</a:t>
            </a:r>
          </a:p>
          <a:p>
            <a:pPr lvl="1" marL="579922" indent="-122722" defTabSz="233172">
              <a:spcBef>
                <a:spcPts val="1200"/>
              </a:spcBef>
              <a:buFontTx/>
              <a:buChar char="•"/>
              <a:defRPr sz="2400">
                <a:latin typeface="Times New Roman"/>
                <a:ea typeface="Times New Roman"/>
                <a:cs typeface="Times New Roman"/>
                <a:sym typeface="Times New Roman"/>
              </a:defRPr>
            </a:pPr>
            <a:r>
              <a:t>What convergence clubs would one have selected ex ante?</a:t>
            </a:r>
          </a:p>
        </p:txBody>
      </p:sp>
      <p:pic>
        <p:nvPicPr>
          <p:cNvPr id="281" name="Image" descr="Image"/>
          <p:cNvPicPr>
            <a:picLocks noChangeAspect="1"/>
          </p:cNvPicPr>
          <p:nvPr/>
        </p:nvPicPr>
        <p:blipFill>
          <a:blip r:embed="rId2">
            <a:extLst/>
          </a:blip>
          <a:stretch>
            <a:fillRect/>
          </a:stretch>
        </p:blipFill>
        <p:spPr>
          <a:xfrm>
            <a:off x="5564520" y="1192364"/>
            <a:ext cx="3375213" cy="5372432"/>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The Necessity of Divergence"/>
          <p:cNvSpPr txBox="1"/>
          <p:nvPr>
            <p:ph type="title" idx="4294967295"/>
          </p:nvPr>
        </p:nvSpPr>
        <p:spPr>
          <a:xfrm>
            <a:off x="277663" y="-2"/>
            <a:ext cx="8572501" cy="1270003"/>
          </a:xfrm>
          <a:prstGeom prst="rect">
            <a:avLst/>
          </a:prstGeom>
        </p:spPr>
        <p:txBody>
          <a:bodyPr lIns="45718" tIns="45718" rIns="45718" bIns="45718">
            <a:normAutofit fontScale="100000" lnSpcReduction="0"/>
          </a:bodyPr>
          <a:lstStyle>
            <a:lvl1pPr defTabSz="244418">
              <a:lnSpc>
                <a:spcPct val="100000"/>
              </a:lnSpc>
              <a:defRPr sz="5280">
                <a:solidFill>
                  <a:srgbClr val="000080"/>
                </a:solidFill>
                <a:latin typeface="Calibri"/>
                <a:ea typeface="Calibri"/>
                <a:cs typeface="Calibri"/>
                <a:sym typeface="Calibri"/>
              </a:defRPr>
            </a:lvl1pPr>
          </a:lstStyle>
          <a:p>
            <a:pPr/>
            <a:r>
              <a:t>Individual Income Distribution</a:t>
            </a:r>
          </a:p>
        </p:txBody>
      </p:sp>
      <p:sp>
        <p:nvSpPr>
          <p:cNvPr id="284" name="Place a reasonable lower bound on what GDP per capita could have been in 1870 in any country:…"/>
          <p:cNvSpPr txBox="1"/>
          <p:nvPr>
            <p:ph type="body" idx="4294967295"/>
          </p:nvPr>
        </p:nvSpPr>
        <p:spPr>
          <a:xfrm>
            <a:off x="277662" y="1269999"/>
            <a:ext cx="5738181" cy="5217162"/>
          </a:xfrm>
          <a:prstGeom prst="rect">
            <a:avLst/>
          </a:prstGeom>
        </p:spPr>
        <p:txBody>
          <a:bodyPr lIns="45718" tIns="45718" rIns="45718" bIns="45718">
            <a:normAutofit fontScale="100000" lnSpcReduction="0"/>
          </a:bodyPr>
          <a:lstStyle/>
          <a:p>
            <a:pPr marL="0" indent="0" defTabSz="233172">
              <a:spcBef>
                <a:spcPts val="1200"/>
              </a:spcBef>
              <a:buSzTx/>
              <a:buNone/>
              <a:defRPr b="1" sz="3000">
                <a:latin typeface="+mn-lt"/>
                <a:ea typeface="+mn-ea"/>
                <a:cs typeface="+mn-cs"/>
                <a:sym typeface="Helvetica"/>
              </a:defRPr>
            </a:pPr>
            <a:r>
              <a:t>China &amp; India are two very large countries:</a:t>
            </a:r>
          </a:p>
          <a:p>
            <a:pPr marL="122722" indent="-122722" defTabSz="233172">
              <a:spcBef>
                <a:spcPts val="1200"/>
              </a:spcBef>
              <a:buFontTx/>
              <a:defRPr sz="2400">
                <a:latin typeface="Times New Roman"/>
                <a:ea typeface="Times New Roman"/>
                <a:cs typeface="Times New Roman"/>
                <a:sym typeface="Times New Roman"/>
              </a:defRPr>
            </a:pPr>
            <a:r>
              <a:t>China and Indian have done very well recently</a:t>
            </a:r>
          </a:p>
          <a:p>
            <a:pPr marL="122722" indent="-122722" defTabSz="233172">
              <a:spcBef>
                <a:spcPts val="1200"/>
              </a:spcBef>
              <a:buFontTx/>
              <a:defRPr sz="2400">
                <a:latin typeface="Times New Roman"/>
                <a:ea typeface="Times New Roman"/>
                <a:cs typeface="Times New Roman"/>
                <a:sym typeface="Times New Roman"/>
              </a:defRPr>
            </a:pPr>
            <a:r>
              <a:t>Yet they are only two data points in the cross-country sample</a:t>
            </a:r>
          </a:p>
          <a:p>
            <a:pPr marL="122722" indent="-122722" defTabSz="233172">
              <a:spcBef>
                <a:spcPts val="1200"/>
              </a:spcBef>
              <a:buFontTx/>
              <a:defRPr sz="2400">
                <a:latin typeface="Times New Roman"/>
                <a:ea typeface="Times New Roman"/>
                <a:cs typeface="Times New Roman"/>
                <a:sym typeface="Times New Roman"/>
              </a:defRPr>
            </a:pPr>
            <a:r>
              <a:t>Thus they have next to no influence on “convergence” regressions</a:t>
            </a:r>
          </a:p>
          <a:p>
            <a:pPr marL="122722" indent="-122722" defTabSz="233172">
              <a:spcBef>
                <a:spcPts val="1200"/>
              </a:spcBef>
              <a:buFontTx/>
              <a:defRPr sz="2400">
                <a:latin typeface="Times New Roman"/>
                <a:ea typeface="Times New Roman"/>
                <a:cs typeface="Times New Roman"/>
                <a:sym typeface="Times New Roman"/>
              </a:defRPr>
            </a:pPr>
            <a:r>
              <a:t>Yet they are 40% of the human race</a:t>
            </a:r>
          </a:p>
          <a:p>
            <a:pPr lvl="1" marL="579922" indent="-122722" defTabSz="233172">
              <a:spcBef>
                <a:spcPts val="1200"/>
              </a:spcBef>
              <a:buFontTx/>
              <a:buChar char="•"/>
              <a:defRPr sz="2400">
                <a:latin typeface="Times New Roman"/>
                <a:ea typeface="Times New Roman"/>
                <a:cs typeface="Times New Roman"/>
                <a:sym typeface="Times New Roman"/>
              </a:defRPr>
            </a:pPr>
            <a:r>
              <a:t>Question: is there any deeper logic to their sudden post-1980 ascent other than “they were lucky, and had good leaders”?</a:t>
            </a:r>
          </a:p>
        </p:txBody>
      </p:sp>
      <p:pic>
        <p:nvPicPr>
          <p:cNvPr id="285" name="Image" descr="Image"/>
          <p:cNvPicPr>
            <a:picLocks noChangeAspect="1"/>
          </p:cNvPicPr>
          <p:nvPr/>
        </p:nvPicPr>
        <p:blipFill>
          <a:blip r:embed="rId2">
            <a:extLst/>
          </a:blip>
          <a:stretch>
            <a:fillRect/>
          </a:stretch>
        </p:blipFill>
        <p:spPr>
          <a:xfrm>
            <a:off x="6049699" y="1271448"/>
            <a:ext cx="2995714" cy="5354041"/>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Catch Our Breath…"/>
          <p:cNvSpPr txBox="1"/>
          <p:nvPr>
            <p:ph type="title"/>
          </p:nvPr>
        </p:nvSpPr>
        <p:spPr>
          <a:xfrm>
            <a:off x="276457" y="-2"/>
            <a:ext cx="8572501" cy="1270003"/>
          </a:xfrm>
          <a:prstGeom prst="rect">
            <a:avLst/>
          </a:prstGeom>
        </p:spPr>
        <p:txBody>
          <a:bodyPr/>
          <a:lstStyle/>
          <a:p>
            <a:pPr/>
            <a:r>
              <a:t>Catch Our Breath…</a:t>
            </a:r>
          </a:p>
        </p:txBody>
      </p:sp>
      <p:sp>
        <p:nvSpPr>
          <p:cNvPr id="288"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89"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Dev Patel, Justin Sandefur, &amp; Arvind Subramanian (2018): Everything You Know about Cross-Country Convergence Is (Now) Wrong"/>
          <p:cNvSpPr txBox="1"/>
          <p:nvPr>
            <p:ph type="title" idx="4294967295"/>
          </p:nvPr>
        </p:nvSpPr>
        <p:spPr>
          <a:xfrm>
            <a:off x="444500" y="0"/>
            <a:ext cx="8255000" cy="1587501"/>
          </a:xfrm>
          <a:prstGeom prst="rect">
            <a:avLst/>
          </a:prstGeom>
        </p:spPr>
        <p:txBody>
          <a:bodyPr>
            <a:normAutofit fontScale="100000" lnSpcReduction="0"/>
          </a:bodyPr>
          <a:lstStyle>
            <a:lvl1pPr defTabSz="182880">
              <a:lnSpc>
                <a:spcPts val="4000"/>
              </a:lnSpc>
              <a:defRPr sz="2720">
                <a:solidFill>
                  <a:srgbClr val="000080"/>
                </a:solidFill>
              </a:defRPr>
            </a:lvl1pPr>
          </a:lstStyle>
          <a:p>
            <a:pPr/>
            <a:r>
              <a:t>Dev Patel, Justin Sandefur, &amp; Arvind Subramanian (2018): Everything You Know about Cross-Country Convergence Is (Now) Wrong</a:t>
            </a:r>
          </a:p>
        </p:txBody>
      </p:sp>
      <p:sp>
        <p:nvSpPr>
          <p:cNvPr id="292" name="Questions:…"/>
          <p:cNvSpPr txBox="1"/>
          <p:nvPr>
            <p:ph type="body" idx="4294967295"/>
          </p:nvPr>
        </p:nvSpPr>
        <p:spPr>
          <a:xfrm>
            <a:off x="444500" y="1587500"/>
            <a:ext cx="8255000" cy="4762500"/>
          </a:xfrm>
          <a:prstGeom prst="rect">
            <a:avLst/>
          </a:prstGeom>
        </p:spPr>
        <p:txBody>
          <a:bodyPr>
            <a:normAutofit fontScale="100000" lnSpcReduction="0"/>
          </a:bodyPr>
          <a:lstStyle/>
          <a:p>
            <a:pPr marL="0" indent="0">
              <a:lnSpc>
                <a:spcPts val="6000"/>
              </a:lnSpc>
              <a:spcBef>
                <a:spcPts val="1200"/>
              </a:spcBef>
              <a:buSzTx/>
              <a:buFontTx/>
              <a:buNone/>
              <a:defRPr b="1" sz="3000">
                <a:latin typeface="+mn-lt"/>
                <a:ea typeface="+mn-ea"/>
                <a:cs typeface="+mn-cs"/>
                <a:sym typeface="Helvetica"/>
              </a:defRPr>
            </a:pPr>
            <a:r>
              <a:t>Questions:</a:t>
            </a:r>
          </a:p>
          <a:p>
            <a:pPr marL="275924" indent="-275924" defTabSz="393191">
              <a:spcBef>
                <a:spcPts val="1200"/>
              </a:spcBef>
              <a:buFontTx/>
              <a:buAutoNum type="arabicPeriod" startAt="1"/>
              <a:defRPr sz="2000">
                <a:latin typeface="Times New Roman"/>
                <a:ea typeface="Times New Roman"/>
                <a:cs typeface="Times New Roman"/>
                <a:sym typeface="Times New Roman"/>
              </a:defRPr>
            </a:pPr>
            <a:r>
              <a:t>What historical pattern about divergence/convergence on the global level since 1960 are PSS describing?</a:t>
            </a:r>
          </a:p>
          <a:p>
            <a:pPr marL="275924" indent="-275924" defTabSz="393191">
              <a:spcBef>
                <a:spcPts val="1200"/>
              </a:spcBef>
              <a:buFontTx/>
              <a:buAutoNum type="arabicPeriod" startAt="1"/>
              <a:defRPr sz="2000">
                <a:latin typeface="Times New Roman"/>
                <a:ea typeface="Times New Roman"/>
                <a:cs typeface="Times New Roman"/>
                <a:sym typeface="Times New Roman"/>
              </a:defRPr>
            </a:pPr>
            <a:r>
              <a:t>What do we think of the log specification here?</a:t>
            </a:r>
          </a:p>
          <a:p>
            <a:pPr marL="275924" indent="-275924" defTabSz="393191">
              <a:spcBef>
                <a:spcPts val="1200"/>
              </a:spcBef>
              <a:buFontTx/>
              <a:buAutoNum type="arabicPeriod" startAt="1"/>
              <a:defRPr sz="2000">
                <a:latin typeface="Times New Roman"/>
                <a:ea typeface="Times New Roman"/>
                <a:cs typeface="Times New Roman"/>
                <a:sym typeface="Times New Roman"/>
              </a:defRPr>
            </a:pPr>
            <a:r>
              <a:t>Can we map their changing estimated β coefficient to what we think we know about the economic history of the past 70 years?</a:t>
            </a:r>
          </a:p>
          <a:p>
            <a:pPr marL="275924" indent="-275924" defTabSz="393191">
              <a:spcBef>
                <a:spcPts val="1200"/>
              </a:spcBef>
              <a:buFontTx/>
              <a:buAutoNum type="arabicPeriod" startAt="1"/>
              <a:defRPr sz="2000">
                <a:latin typeface="Times New Roman"/>
                <a:ea typeface="Times New Roman"/>
                <a:cs typeface="Times New Roman"/>
                <a:sym typeface="Times New Roman"/>
              </a:defRPr>
            </a:pPr>
            <a:r>
              <a:t>Tell me again about why we should be interested in studies that take each country to be a single equal-weighted data point?</a:t>
            </a:r>
          </a:p>
          <a:p>
            <a:pPr marL="275924" indent="-275924" defTabSz="393191">
              <a:spcBef>
                <a:spcPts val="1200"/>
              </a:spcBef>
              <a:buFontTx/>
              <a:buAutoNum type="arabicPeriod" startAt="1"/>
              <a:defRPr sz="2000">
                <a:latin typeface="Times New Roman"/>
                <a:ea typeface="Times New Roman"/>
                <a:cs typeface="Times New Roman"/>
                <a:sym typeface="Times New Roman"/>
              </a:defRPr>
            </a:pPr>
            <a:r>
              <a:t>What do we think of Johnson and Papageorgiou’s reponse?</a:t>
            </a:r>
          </a:p>
          <a:p>
            <a:pPr marL="0" indent="0">
              <a:spcBef>
                <a:spcPts val="1200"/>
              </a:spcBef>
              <a:buSzTx/>
              <a:buFontTx/>
              <a:buNone/>
              <a:defRPr b="1" sz="1600">
                <a:latin typeface="+mn-lt"/>
                <a:ea typeface="+mn-ea"/>
                <a:cs typeface="+mn-cs"/>
                <a:sym typeface="Helvetica"/>
              </a:defRPr>
            </a:pPr>
          </a:p>
          <a:p>
            <a:pPr marL="0" indent="0">
              <a:spcBef>
                <a:spcPts val="1200"/>
              </a:spcBef>
              <a:buSzTx/>
              <a:buFontTx/>
              <a:buNone/>
              <a:defRPr b="1" sz="1600">
                <a:latin typeface="+mn-lt"/>
                <a:ea typeface="+mn-ea"/>
                <a:cs typeface="+mn-cs"/>
                <a:sym typeface="Helvetica"/>
              </a:defRPr>
            </a:pPr>
            <a:r>
              <a:t>&lt;</a:t>
            </a:r>
            <a:r>
              <a:rPr u="sng">
                <a:solidFill>
                  <a:srgbClr val="0000FF"/>
                </a:solidFill>
                <a:uFill>
                  <a:solidFill>
                    <a:srgbClr val="0000FF"/>
                  </a:solidFill>
                </a:uFill>
                <a:hlinkClick r:id="rId2" invalidUrl="" action="" tgtFrame="" tooltip="" history="1" highlightClick="0" endSnd="0"/>
              </a:rPr>
              <a:t>https://www.piie.com/blogs/realtime-economic-issues-watch/everything-you-know-about-cross-country-convergence-now-wrong</a:t>
            </a:r>
            <a:r>
              <a:t>&gt;</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The Necessity of Divergence"/>
          <p:cNvSpPr txBox="1"/>
          <p:nvPr>
            <p:ph type="title" idx="4294967295"/>
          </p:nvPr>
        </p:nvSpPr>
        <p:spPr>
          <a:xfrm>
            <a:off x="277663" y="-2"/>
            <a:ext cx="8572501" cy="1270003"/>
          </a:xfrm>
          <a:prstGeom prst="rect">
            <a:avLst/>
          </a:prstGeom>
        </p:spPr>
        <p:txBody>
          <a:bodyPr lIns="45718" tIns="45718" rIns="45718" bIns="45718">
            <a:normAutofit fontScale="100000" lnSpcReduction="0"/>
          </a:bodyPr>
          <a:lstStyle>
            <a:lvl1pPr defTabSz="233308">
              <a:lnSpc>
                <a:spcPct val="100000"/>
              </a:lnSpc>
              <a:defRPr sz="3780">
                <a:solidFill>
                  <a:srgbClr val="000080"/>
                </a:solidFill>
                <a:latin typeface="Calibri"/>
                <a:ea typeface="Calibri"/>
                <a:cs typeface="Calibri"/>
                <a:sym typeface="Calibri"/>
              </a:defRPr>
            </a:lvl1pPr>
          </a:lstStyle>
          <a:p>
            <a:pPr/>
            <a:r>
              <a:t>A Somewhat Strange Way of Presenting the Data…</a:t>
            </a:r>
          </a:p>
        </p:txBody>
      </p:sp>
      <p:sp>
        <p:nvSpPr>
          <p:cNvPr id="295" name="Place a reasonable lower bound on what GDP per capita could have been in 1870 in any country:…"/>
          <p:cNvSpPr txBox="1"/>
          <p:nvPr>
            <p:ph type="body" sz="half" idx="4294967295"/>
          </p:nvPr>
        </p:nvSpPr>
        <p:spPr>
          <a:xfrm>
            <a:off x="277662" y="1269999"/>
            <a:ext cx="4504745" cy="5217162"/>
          </a:xfrm>
          <a:prstGeom prst="rect">
            <a:avLst/>
          </a:prstGeom>
        </p:spPr>
        <p:txBody>
          <a:bodyPr lIns="45718" tIns="45718" rIns="45718" bIns="45718">
            <a:normAutofit fontScale="100000" lnSpcReduction="0"/>
          </a:bodyPr>
          <a:lstStyle/>
          <a:p>
            <a:pPr marL="0" indent="0" defTabSz="156225">
              <a:spcBef>
                <a:spcPts val="800"/>
              </a:spcBef>
              <a:buSzTx/>
              <a:buNone/>
              <a:defRPr b="1" sz="2010">
                <a:latin typeface="+mn-lt"/>
                <a:ea typeface="+mn-ea"/>
                <a:cs typeface="+mn-cs"/>
                <a:sym typeface="Helvetica"/>
              </a:defRPr>
            </a:pPr>
            <a:r>
              <a:t>PWT has been in this business longest:</a:t>
            </a:r>
          </a:p>
          <a:p>
            <a:pPr marL="82223" indent="-82223" defTabSz="156225">
              <a:spcBef>
                <a:spcPts val="800"/>
              </a:spcBef>
              <a:buFontTx/>
              <a:defRPr sz="1608">
                <a:latin typeface="Times New Roman"/>
                <a:ea typeface="Times New Roman"/>
                <a:cs typeface="Times New Roman"/>
                <a:sym typeface="Times New Roman"/>
              </a:defRPr>
            </a:pPr>
            <a:r>
              <a:t>WDI has made some significantly different choices than have others</a:t>
            </a:r>
          </a:p>
          <a:p>
            <a:pPr marL="82223" indent="-82223" defTabSz="156225">
              <a:spcBef>
                <a:spcPts val="800"/>
              </a:spcBef>
              <a:buFontTx/>
              <a:defRPr sz="1608">
                <a:latin typeface="Times New Roman"/>
                <a:ea typeface="Times New Roman"/>
                <a:cs typeface="Times New Roman"/>
                <a:sym typeface="Times New Roman"/>
              </a:defRPr>
            </a:pPr>
            <a:r>
              <a:t>Let’s stick to PWT:</a:t>
            </a:r>
          </a:p>
          <a:p>
            <a:pPr lvl="1" marL="388547" indent="-82223" defTabSz="156225">
              <a:spcBef>
                <a:spcPts val="800"/>
              </a:spcBef>
              <a:buFontTx/>
              <a:buChar char="•"/>
              <a:defRPr sz="1608">
                <a:latin typeface="Times New Roman"/>
                <a:ea typeface="Times New Roman"/>
                <a:cs typeface="Times New Roman"/>
                <a:sym typeface="Times New Roman"/>
              </a:defRPr>
            </a:pPr>
            <a:r>
              <a:t>Seems to say that world (with each country counting for one) about as unequal in 1985 as it was in 1960.</a:t>
            </a:r>
          </a:p>
          <a:p>
            <a:pPr lvl="1" marL="388547" indent="-82223" defTabSz="156225">
              <a:spcBef>
                <a:spcPts val="800"/>
              </a:spcBef>
              <a:buFontTx/>
              <a:buChar char="•"/>
              <a:defRPr sz="1608">
                <a:latin typeface="Times New Roman"/>
                <a:ea typeface="Times New Roman"/>
                <a:cs typeface="Times New Roman"/>
                <a:sym typeface="Times New Roman"/>
              </a:defRPr>
            </a:pPr>
            <a:r>
              <a:t>Then between 2000 and today half of the dependence on initial level has been removed</a:t>
            </a:r>
          </a:p>
          <a:p>
            <a:pPr lvl="1" marL="388547" indent="-82223" defTabSz="156225">
              <a:spcBef>
                <a:spcPts val="800"/>
              </a:spcBef>
              <a:buFontTx/>
              <a:buChar char="•"/>
              <a:defRPr sz="1608">
                <a:latin typeface="Times New Roman"/>
                <a:ea typeface="Times New Roman"/>
                <a:cs typeface="Times New Roman"/>
                <a:sym typeface="Times New Roman"/>
              </a:defRPr>
            </a:pPr>
            <a:r>
              <a:t>But between 1985 and 2000 initial conditions amplified themselves by 1.2</a:t>
            </a:r>
          </a:p>
          <a:p>
            <a:pPr marL="82223" indent="-82223" defTabSz="156225">
              <a:spcBef>
                <a:spcPts val="800"/>
              </a:spcBef>
              <a:buFontTx/>
              <a:defRPr sz="1608">
                <a:latin typeface="Times New Roman"/>
                <a:ea typeface="Times New Roman"/>
                <a:cs typeface="Times New Roman"/>
                <a:sym typeface="Times New Roman"/>
              </a:defRPr>
            </a:pPr>
            <a:r>
              <a:t>So in the PWT, 1960-1985, 1985-2000, 2000-2018 gives us:</a:t>
            </a:r>
          </a:p>
          <a:p>
            <a:pPr lvl="1" marL="388547" indent="-82223" defTabSz="156225">
              <a:spcBef>
                <a:spcPts val="800"/>
              </a:spcBef>
              <a:buFontTx/>
              <a:buChar char="•"/>
              <a:defRPr sz="1608">
                <a:latin typeface="Times New Roman"/>
                <a:ea typeface="Times New Roman"/>
                <a:cs typeface="Times New Roman"/>
                <a:sym typeface="Times New Roman"/>
              </a:defRPr>
            </a:pPr>
            <a:r>
              <a:t> x 1.0</a:t>
            </a:r>
          </a:p>
          <a:p>
            <a:pPr lvl="1" marL="388547" indent="-82223" defTabSz="156225">
              <a:spcBef>
                <a:spcPts val="800"/>
              </a:spcBef>
              <a:buFontTx/>
              <a:buChar char="•"/>
              <a:defRPr sz="1608">
                <a:latin typeface="Times New Roman"/>
                <a:ea typeface="Times New Roman"/>
                <a:cs typeface="Times New Roman"/>
                <a:sym typeface="Times New Roman"/>
              </a:defRPr>
            </a:pPr>
            <a:r>
              <a:t> x 1.2</a:t>
            </a:r>
          </a:p>
          <a:p>
            <a:pPr lvl="1" marL="388547" indent="-82223" defTabSz="156225">
              <a:spcBef>
                <a:spcPts val="800"/>
              </a:spcBef>
              <a:buFontTx/>
              <a:buChar char="•"/>
              <a:defRPr sz="1608">
                <a:latin typeface="Times New Roman"/>
                <a:ea typeface="Times New Roman"/>
                <a:cs typeface="Times New Roman"/>
                <a:sym typeface="Times New Roman"/>
              </a:defRPr>
            </a:pPr>
            <a:r>
              <a:t> x 0.5</a:t>
            </a:r>
          </a:p>
        </p:txBody>
      </p:sp>
      <p:pic>
        <p:nvPicPr>
          <p:cNvPr id="296" name="Image" descr="Image"/>
          <p:cNvPicPr>
            <a:picLocks noChangeAspect="1"/>
          </p:cNvPicPr>
          <p:nvPr/>
        </p:nvPicPr>
        <p:blipFill>
          <a:blip r:embed="rId2">
            <a:extLst/>
          </a:blip>
          <a:stretch>
            <a:fillRect/>
          </a:stretch>
        </p:blipFill>
        <p:spPr>
          <a:xfrm>
            <a:off x="4831541" y="1215464"/>
            <a:ext cx="4579113" cy="5326232"/>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Catch Our Breath…"/>
          <p:cNvSpPr txBox="1"/>
          <p:nvPr>
            <p:ph type="title"/>
          </p:nvPr>
        </p:nvSpPr>
        <p:spPr>
          <a:xfrm>
            <a:off x="276457" y="-2"/>
            <a:ext cx="8572501" cy="1270003"/>
          </a:xfrm>
          <a:prstGeom prst="rect">
            <a:avLst/>
          </a:prstGeom>
        </p:spPr>
        <p:txBody>
          <a:bodyPr/>
          <a:lstStyle/>
          <a:p>
            <a:pPr/>
            <a:r>
              <a:t>Catch Our Breath…</a:t>
            </a:r>
          </a:p>
        </p:txBody>
      </p:sp>
      <p:sp>
        <p:nvSpPr>
          <p:cNvPr id="299"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00"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The “Deep Roots” Literature"/>
          <p:cNvSpPr txBox="1"/>
          <p:nvPr>
            <p:ph type="title" idx="4294967295"/>
          </p:nvPr>
        </p:nvSpPr>
        <p:spPr>
          <a:xfrm>
            <a:off x="444500" y="0"/>
            <a:ext cx="8255000" cy="1154100"/>
          </a:xfrm>
          <a:prstGeom prst="rect">
            <a:avLst/>
          </a:prstGeom>
        </p:spPr>
        <p:txBody>
          <a:bodyPr>
            <a:normAutofit fontScale="100000" lnSpcReduction="0"/>
          </a:bodyPr>
          <a:lstStyle>
            <a:lvl1pPr defTabSz="320039">
              <a:lnSpc>
                <a:spcPts val="7100"/>
              </a:lnSpc>
              <a:defRPr sz="4760">
                <a:solidFill>
                  <a:srgbClr val="000080"/>
                </a:solidFill>
              </a:defRPr>
            </a:lvl1pPr>
          </a:lstStyle>
          <a:p>
            <a:pPr/>
            <a:r>
              <a:t>The “Deep Roots” Literature</a:t>
            </a:r>
          </a:p>
        </p:txBody>
      </p:sp>
      <p:sp>
        <p:nvSpPr>
          <p:cNvPr id="303" name="Lights from outer space at night:…"/>
          <p:cNvSpPr txBox="1"/>
          <p:nvPr>
            <p:ph type="body" sz="half" idx="4294967295"/>
          </p:nvPr>
        </p:nvSpPr>
        <p:spPr>
          <a:xfrm>
            <a:off x="124794" y="1261266"/>
            <a:ext cx="4111261" cy="4687520"/>
          </a:xfrm>
          <a:prstGeom prst="rect">
            <a:avLst/>
          </a:prstGeom>
        </p:spPr>
        <p:txBody>
          <a:bodyPr lIns="35716" tIns="35716" rIns="35716" bIns="35716">
            <a:normAutofit fontScale="100000" lnSpcReduction="0"/>
          </a:bodyPr>
          <a:lstStyle/>
          <a:p>
            <a:pPr marL="0" indent="0" defTabSz="76740">
              <a:spcBef>
                <a:spcPts val="900"/>
              </a:spcBef>
              <a:buSzTx/>
              <a:buFontTx/>
              <a:buNone/>
              <a:defRPr b="1" sz="2250">
                <a:uFillTx/>
                <a:latin typeface="+mn-lt"/>
                <a:ea typeface="+mn-ea"/>
                <a:cs typeface="+mn-cs"/>
                <a:sym typeface="Helvetica"/>
              </a:defRPr>
            </a:pPr>
            <a:r>
              <a:t>Lights from outer space at night:</a:t>
            </a:r>
          </a:p>
          <a:p>
            <a:pPr marL="55362" indent="-55362" defTabSz="76740">
              <a:spcBef>
                <a:spcPts val="900"/>
              </a:spcBef>
              <a:buSzPct val="75000"/>
              <a:buFontTx/>
              <a:defRPr sz="1800">
                <a:uFillTx/>
                <a:latin typeface="Times New Roman"/>
                <a:ea typeface="Times New Roman"/>
                <a:cs typeface="Times New Roman"/>
                <a:sym typeface="Times New Roman"/>
              </a:defRPr>
            </a:pPr>
            <a:r>
              <a:t>This reveals the global geographical distribution of human economic activity</a:t>
            </a:r>
          </a:p>
          <a:p>
            <a:pPr marL="55362" indent="-55362" defTabSz="76740">
              <a:spcBef>
                <a:spcPts val="900"/>
              </a:spcBef>
              <a:buSzPct val="75000"/>
              <a:buFontTx/>
              <a:defRPr sz="1800">
                <a:uFillTx/>
                <a:latin typeface="Times New Roman"/>
                <a:ea typeface="Times New Roman"/>
                <a:cs typeface="Times New Roman"/>
                <a:sym typeface="Times New Roman"/>
              </a:defRPr>
            </a:pPr>
            <a:r>
              <a:t>Bottom is what is predicted from a regression of lights on geographical variables:</a:t>
            </a:r>
          </a:p>
          <a:p>
            <a:pPr lvl="1" marL="138405" indent="-55362" defTabSz="76740">
              <a:spcBef>
                <a:spcPts val="900"/>
              </a:spcBef>
              <a:buSzPct val="75000"/>
              <a:buFontTx/>
              <a:buChar char="•"/>
              <a:defRPr sz="1800">
                <a:uFillTx/>
                <a:latin typeface="Times New Roman"/>
                <a:ea typeface="Times New Roman"/>
                <a:cs typeface="Times New Roman"/>
                <a:sym typeface="Times New Roman"/>
              </a:defRPr>
            </a:pPr>
            <a:r>
              <a:t>Base (ruggedness &amp; malaria)</a:t>
            </a:r>
          </a:p>
          <a:p>
            <a:pPr lvl="1" marL="138405" indent="-55362" defTabSz="76740">
              <a:spcBef>
                <a:spcPts val="900"/>
              </a:spcBef>
              <a:buSzPct val="75000"/>
              <a:buFontTx/>
              <a:buChar char="•"/>
              <a:defRPr sz="1800">
                <a:uFillTx/>
                <a:latin typeface="Times New Roman"/>
                <a:ea typeface="Times New Roman"/>
                <a:cs typeface="Times New Roman"/>
                <a:sym typeface="Times New Roman"/>
              </a:defRPr>
            </a:pPr>
            <a:r>
              <a:t>Soil &amp; climate (suitability for agriculture)</a:t>
            </a:r>
          </a:p>
          <a:p>
            <a:pPr lvl="1" marL="138405" indent="-55362" defTabSz="76740">
              <a:spcBef>
                <a:spcPts val="900"/>
              </a:spcBef>
              <a:buSzPct val="75000"/>
              <a:buFontTx/>
              <a:buChar char="•"/>
              <a:defRPr sz="1800">
                <a:uFillTx/>
                <a:latin typeface="Times New Roman"/>
                <a:ea typeface="Times New Roman"/>
                <a:cs typeface="Times New Roman"/>
                <a:sym typeface="Times New Roman"/>
              </a:defRPr>
            </a:pPr>
            <a:r>
              <a:t>Trade (ease of communication and transport by water)</a:t>
            </a:r>
          </a:p>
          <a:p>
            <a:pPr marL="55362" indent="-55362" defTabSz="76740">
              <a:spcBef>
                <a:spcPts val="900"/>
              </a:spcBef>
              <a:buSzPct val="75000"/>
              <a:buFontTx/>
              <a:defRPr sz="1800">
                <a:uFillTx/>
                <a:latin typeface="Times New Roman"/>
                <a:ea typeface="Times New Roman"/>
                <a:cs typeface="Times New Roman"/>
                <a:sym typeface="Times New Roman"/>
              </a:defRPr>
            </a:pPr>
            <a:r>
              <a:t>“Geography” accounts for half of the global land variation in lights from space </a:t>
            </a:r>
            <a:r>
              <a:rPr i="1"/>
              <a:t>today</a:t>
            </a:r>
          </a:p>
        </p:txBody>
      </p:sp>
      <p:sp>
        <p:nvSpPr>
          <p:cNvPr id="304" name="Somehow, after World War II, nearly everything went right…"/>
          <p:cNvSpPr txBox="1"/>
          <p:nvPr/>
        </p:nvSpPr>
        <p:spPr>
          <a:xfrm>
            <a:off x="4903537" y="5424447"/>
            <a:ext cx="4111260" cy="1261271"/>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ormAutofit fontScale="100000" lnSpcReduction="0"/>
          </a:bodyPr>
          <a:lstStyle/>
          <a:p>
            <a:pPr defTabSz="171986">
              <a:spcBef>
                <a:spcPts val="900"/>
              </a:spcBef>
              <a:defRPr sz="1200">
                <a:uFillTx/>
                <a:latin typeface="Times New Roman"/>
                <a:ea typeface="Times New Roman"/>
                <a:cs typeface="Times New Roman"/>
                <a:sym typeface="Times New Roman"/>
              </a:defRPr>
            </a:pPr>
            <a:r>
              <a:t>Vernon Henderson, Tim Squires, Adam Storeygard, and David Weil: The Global Distribution of Economic Activity: Nature, History, &amp; the Role of Trade &lt;</a:t>
            </a:r>
            <a:r>
              <a:rPr u="sng">
                <a:solidFill>
                  <a:srgbClr val="0000FF"/>
                </a:solidFill>
                <a:uFill>
                  <a:solidFill>
                    <a:srgbClr val="0000FF"/>
                  </a:solidFill>
                </a:uFill>
                <a:hlinkClick r:id="rId2" invalidUrl="" action="" tgtFrame="" tooltip="" history="1" highlightClick="0" endSnd="0"/>
              </a:rPr>
              <a:t>https://github.com/braddelong/public-files/blob/master/readings/article-henderson-geography.pdf</a:t>
            </a:r>
            <a:r>
              <a:t>&gt; &lt;</a:t>
            </a:r>
            <a:r>
              <a:rPr u="sng">
                <a:solidFill>
                  <a:srgbClr val="0000FF"/>
                </a:solidFill>
                <a:uFill>
                  <a:solidFill>
                    <a:srgbClr val="0000FF"/>
                  </a:solidFill>
                </a:uFill>
                <a:hlinkClick r:id="rId3" invalidUrl="" action="" tgtFrame="" tooltip="" history="1" highlightClick="0" endSnd="0"/>
              </a:rPr>
              <a:t>https://github.com/braddelong/public-files/blob/master/readings/article-henderson-geography-ii.pdf</a:t>
            </a:r>
            <a:r>
              <a:t>&gt;</a:t>
            </a:r>
          </a:p>
        </p:txBody>
      </p:sp>
      <p:pic>
        <p:nvPicPr>
          <p:cNvPr id="305" name="henderson-geography-predicted.png" descr="henderson-geography-predicted.png"/>
          <p:cNvPicPr>
            <a:picLocks noChangeAspect="1"/>
          </p:cNvPicPr>
          <p:nvPr/>
        </p:nvPicPr>
        <p:blipFill>
          <a:blip r:embed="rId4">
            <a:extLst/>
          </a:blip>
          <a:stretch>
            <a:fillRect/>
          </a:stretch>
        </p:blipFill>
        <p:spPr>
          <a:xfrm>
            <a:off x="4634491" y="3436554"/>
            <a:ext cx="4380305" cy="1708463"/>
          </a:xfrm>
          <a:prstGeom prst="rect">
            <a:avLst/>
          </a:prstGeom>
          <a:ln w="12700">
            <a:miter lim="400000"/>
          </a:ln>
        </p:spPr>
      </p:pic>
      <p:pic>
        <p:nvPicPr>
          <p:cNvPr id="306" name="where-economic-actiivty-happens.png" descr="where-economic-actiivty-happens.png"/>
          <p:cNvPicPr>
            <a:picLocks noChangeAspect="1"/>
          </p:cNvPicPr>
          <p:nvPr/>
        </p:nvPicPr>
        <p:blipFill>
          <a:blip r:embed="rId5">
            <a:extLst/>
          </a:blip>
          <a:stretch>
            <a:fillRect/>
          </a:stretch>
        </p:blipFill>
        <p:spPr>
          <a:xfrm>
            <a:off x="4634491" y="1207684"/>
            <a:ext cx="4380305" cy="2175287"/>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Present at the Creation"/>
          <p:cNvSpPr txBox="1"/>
          <p:nvPr>
            <p:ph type="title"/>
          </p:nvPr>
        </p:nvSpPr>
        <p:spPr>
          <a:xfrm>
            <a:off x="124795" y="-1"/>
            <a:ext cx="8890001" cy="1261271"/>
          </a:xfrm>
          <a:prstGeom prst="rect">
            <a:avLst/>
          </a:prstGeom>
        </p:spPr>
        <p:txBody>
          <a:bodyPr/>
          <a:lstStyle/>
          <a:p>
            <a:pPr defTabSz="222198">
              <a:defRPr sz="3888"/>
            </a:pPr>
            <a:r>
              <a:t>“Geography” Accounts for Half of Global Variation </a:t>
            </a:r>
            <a:r>
              <a:rPr i="1"/>
              <a:t>Today</a:t>
            </a:r>
          </a:p>
        </p:txBody>
      </p:sp>
      <p:sp>
        <p:nvSpPr>
          <p:cNvPr id="309" name="Somehow, after World War II, nearly everything went right…"/>
          <p:cNvSpPr txBox="1"/>
          <p:nvPr>
            <p:ph type="body" sz="half" idx="1"/>
          </p:nvPr>
        </p:nvSpPr>
        <p:spPr>
          <a:xfrm>
            <a:off x="124794" y="1261266"/>
            <a:ext cx="4111261" cy="4687520"/>
          </a:xfrm>
          <a:prstGeom prst="rect">
            <a:avLst/>
          </a:prstGeom>
        </p:spPr>
        <p:txBody>
          <a:bodyPr anchor="t"/>
          <a:lstStyle/>
          <a:p>
            <a:pPr marL="0" indent="0" defTabSz="65485">
              <a:spcBef>
                <a:spcPts val="700"/>
              </a:spcBef>
              <a:buSzTx/>
              <a:buNone/>
              <a:defRPr b="1" sz="1919">
                <a:latin typeface="+mn-lt"/>
                <a:ea typeface="+mn-ea"/>
                <a:cs typeface="+mn-cs"/>
                <a:sym typeface="Helvetica"/>
              </a:defRPr>
            </a:pPr>
            <a:r>
              <a:t>Ruggedness &amp; malaria, soil &amp; climate, water access:</a:t>
            </a:r>
          </a:p>
          <a:p>
            <a:pPr marL="47242" indent="-47242" defTabSz="65485">
              <a:spcBef>
                <a:spcPts val="700"/>
              </a:spcBef>
              <a:defRPr sz="1536">
                <a:latin typeface="Times New Roman"/>
                <a:ea typeface="Times New Roman"/>
                <a:cs typeface="Times New Roman"/>
                <a:sym typeface="Times New Roman"/>
              </a:defRPr>
            </a:pPr>
            <a:r>
              <a:t>It has been a long time—500 years?—since humanity was tied in its location to where the most productive farms were</a:t>
            </a:r>
          </a:p>
          <a:p>
            <a:pPr marL="47242" indent="-47242" defTabSz="65485">
              <a:spcBef>
                <a:spcPts val="700"/>
              </a:spcBef>
              <a:defRPr sz="1536">
                <a:latin typeface="Times New Roman"/>
                <a:ea typeface="Times New Roman"/>
                <a:cs typeface="Times New Roman"/>
                <a:sym typeface="Times New Roman"/>
              </a:defRPr>
            </a:pPr>
            <a:r>
              <a:t>It has been a shorter but still substantial time—200 years—since humanity was bound in its location by the essential need for cheap water transport</a:t>
            </a:r>
          </a:p>
          <a:p>
            <a:pPr marL="47242" indent="-47242" defTabSz="65485">
              <a:spcBef>
                <a:spcPts val="700"/>
              </a:spcBef>
              <a:defRPr sz="1536">
                <a:latin typeface="Times New Roman"/>
                <a:ea typeface="Times New Roman"/>
                <a:cs typeface="Times New Roman"/>
                <a:sym typeface="Times New Roman"/>
              </a:defRPr>
            </a:pPr>
            <a:r>
              <a:t>Yet those factors are the “deep roots” of relative economic development, even though there is no geographical necessity today</a:t>
            </a:r>
          </a:p>
          <a:p>
            <a:pPr marL="47242" indent="-47242" defTabSz="65485">
              <a:spcBef>
                <a:spcPts val="700"/>
              </a:spcBef>
              <a:defRPr sz="1536">
                <a:latin typeface="Times New Roman"/>
                <a:ea typeface="Times New Roman"/>
                <a:cs typeface="Times New Roman"/>
                <a:sym typeface="Times New Roman"/>
              </a:defRPr>
            </a:pPr>
            <a:r>
              <a:t>And humanity’s geographical distribution of economic activity exhibits “path dependence”: the places where people settled and produced for reasons of trade and agriculture 500 and more years ago are still the places where people settle and produce.</a:t>
            </a:r>
          </a:p>
        </p:txBody>
      </p:sp>
      <p:sp>
        <p:nvSpPr>
          <p:cNvPr id="310" name="Somehow, after World War II, nearly everything went right…"/>
          <p:cNvSpPr txBox="1"/>
          <p:nvPr/>
        </p:nvSpPr>
        <p:spPr>
          <a:xfrm>
            <a:off x="4903537" y="5424447"/>
            <a:ext cx="4111260" cy="1261271"/>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ormAutofit fontScale="100000" lnSpcReduction="0"/>
          </a:bodyPr>
          <a:lstStyle/>
          <a:p>
            <a:pPr defTabSz="171986">
              <a:spcBef>
                <a:spcPts val="900"/>
              </a:spcBef>
              <a:defRPr sz="1200">
                <a:uFillTx/>
                <a:latin typeface="Times New Roman"/>
                <a:ea typeface="Times New Roman"/>
                <a:cs typeface="Times New Roman"/>
                <a:sym typeface="Times New Roman"/>
              </a:defRPr>
            </a:pPr>
            <a:r>
              <a:t>Vernon Henderson, Tim Squires, Adam Storeygard, and David Weil: The Global Distribution of Economic Activity: Nature, History, &amp; the Role of Trade &lt;</a:t>
            </a:r>
            <a:r>
              <a:rPr u="sng">
                <a:solidFill>
                  <a:srgbClr val="0000FF"/>
                </a:solidFill>
                <a:uFill>
                  <a:solidFill>
                    <a:srgbClr val="0000FF"/>
                  </a:solidFill>
                </a:uFill>
                <a:hlinkClick r:id="rId2" invalidUrl="" action="" tgtFrame="" tooltip="" history="1" highlightClick="0" endSnd="0"/>
              </a:rPr>
              <a:t>https://github.com/braddelong/public-files/blob/master/readings/article-henderson-geography.pdf</a:t>
            </a:r>
            <a:r>
              <a:t>&gt; &lt;</a:t>
            </a:r>
            <a:r>
              <a:rPr u="sng">
                <a:solidFill>
                  <a:srgbClr val="0000FF"/>
                </a:solidFill>
                <a:uFill>
                  <a:solidFill>
                    <a:srgbClr val="0000FF"/>
                  </a:solidFill>
                </a:uFill>
                <a:hlinkClick r:id="rId3" invalidUrl="" action="" tgtFrame="" tooltip="" history="1" highlightClick="0" endSnd="0"/>
              </a:rPr>
              <a:t>https://github.com/braddelong/public-files/blob/master/readings/article-henderson-geography-ii.pdf</a:t>
            </a:r>
            <a:r>
              <a:t>&gt;</a:t>
            </a:r>
          </a:p>
        </p:txBody>
      </p:sp>
      <p:pic>
        <p:nvPicPr>
          <p:cNvPr id="311" name="henderson-geography-predicted.png" descr="henderson-geography-predicted.png"/>
          <p:cNvPicPr>
            <a:picLocks noChangeAspect="1"/>
          </p:cNvPicPr>
          <p:nvPr/>
        </p:nvPicPr>
        <p:blipFill>
          <a:blip r:embed="rId4">
            <a:extLst/>
          </a:blip>
          <a:stretch>
            <a:fillRect/>
          </a:stretch>
        </p:blipFill>
        <p:spPr>
          <a:xfrm>
            <a:off x="4634491" y="3436554"/>
            <a:ext cx="4380305" cy="1708463"/>
          </a:xfrm>
          <a:prstGeom prst="rect">
            <a:avLst/>
          </a:prstGeom>
          <a:ln w="12700">
            <a:miter lim="400000"/>
          </a:ln>
        </p:spPr>
      </p:pic>
      <p:pic>
        <p:nvPicPr>
          <p:cNvPr id="312" name="where-economic-actiivty-happens.png" descr="where-economic-actiivty-happens.png"/>
          <p:cNvPicPr>
            <a:picLocks noChangeAspect="1"/>
          </p:cNvPicPr>
          <p:nvPr/>
        </p:nvPicPr>
        <p:blipFill>
          <a:blip r:embed="rId5">
            <a:extLst/>
          </a:blip>
          <a:stretch>
            <a:fillRect/>
          </a:stretch>
        </p:blipFill>
        <p:spPr>
          <a:xfrm>
            <a:off x="4634491" y="1207684"/>
            <a:ext cx="4380305" cy="217528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Milanovic &amp; al."/>
          <p:cNvSpPr txBox="1"/>
          <p:nvPr>
            <p:ph type="title" idx="4294967295"/>
          </p:nvPr>
        </p:nvSpPr>
        <p:spPr>
          <a:xfrm>
            <a:off x="277663" y="-1"/>
            <a:ext cx="8572501" cy="1270001"/>
          </a:xfrm>
          <a:prstGeom prst="rect">
            <a:avLst/>
          </a:prstGeom>
        </p:spPr>
        <p:txBody>
          <a:bodyPr>
            <a:normAutofit fontScale="100000" lnSpcReduction="0"/>
          </a:bodyPr>
          <a:lstStyle>
            <a:lvl1pPr defTabSz="438911">
              <a:lnSpc>
                <a:spcPts val="11100"/>
              </a:lnSpc>
              <a:defRPr sz="7679"/>
            </a:lvl1pPr>
          </a:lstStyle>
          <a:p>
            <a:pPr/>
            <a:r>
              <a:t>Milanovic &amp; al.</a:t>
            </a:r>
          </a:p>
        </p:txBody>
      </p:sp>
      <p:sp>
        <p:nvSpPr>
          <p:cNvPr id="112" name="Pre-Industrial Inequality:…"/>
          <p:cNvSpPr txBox="1"/>
          <p:nvPr>
            <p:ph type="body" sz="half" idx="4294967295"/>
          </p:nvPr>
        </p:nvSpPr>
        <p:spPr>
          <a:xfrm>
            <a:off x="378024" y="1270000"/>
            <a:ext cx="3734744" cy="5080000"/>
          </a:xfrm>
          <a:prstGeom prst="rect">
            <a:avLst/>
          </a:prstGeom>
        </p:spPr>
        <p:txBody>
          <a:bodyPr>
            <a:normAutofit fontScale="100000" lnSpcReduction="0"/>
          </a:bodyPr>
          <a:lstStyle/>
          <a:p>
            <a:pPr marL="0" indent="0" defTabSz="288036">
              <a:buSzTx/>
              <a:buFontTx/>
              <a:buNone/>
              <a:defRPr b="1" sz="1890">
                <a:latin typeface="+mn-lt"/>
                <a:ea typeface="+mn-ea"/>
                <a:cs typeface="+mn-cs"/>
                <a:sym typeface="Helvetica"/>
              </a:defRPr>
            </a:pPr>
            <a:r>
              <a:t>Pre-Industrial Inequality:</a:t>
            </a:r>
          </a:p>
          <a:p>
            <a:pPr marL="216026" indent="-216026" defTabSz="288036">
              <a:lnSpc>
                <a:spcPts val="3300"/>
              </a:lnSpc>
              <a:defRPr sz="151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https://github.com/braddelong/public-files/blob/master/readings/article-milanovic-%26-al-pre-industrial-inequality.pdf</a:t>
            </a:r>
            <a:r>
              <a:t>&gt;</a:t>
            </a:r>
          </a:p>
          <a:p>
            <a:pPr marL="216026" indent="-216026" defTabSz="288036">
              <a:defRPr sz="1512">
                <a:latin typeface="Times New Roman"/>
                <a:ea typeface="Times New Roman"/>
                <a:cs typeface="Times New Roman"/>
                <a:sym typeface="Times New Roman"/>
              </a:defRPr>
            </a:pPr>
            <a:r>
              <a:t>“Is inequality largely the result of the Industrial Revolution? Or, were pre-industrial incomes as unequal as they are today? This article infers inequality across individuals within each of the 28 pre- industrial societies, for which data were available, using what are known as social tables. It applies two new concepts: the inequality possibility frontier and the inequality extraction ratio. They compare the observed income inequality to the maximum feasible inequality that, at a given level of income, might have been 'extracted' by those in power. The results give new insights into the connection between inequality and economic development in the very long run…” </a:t>
            </a:r>
          </a:p>
        </p:txBody>
      </p:sp>
      <p:pic>
        <p:nvPicPr>
          <p:cNvPr id="113" name="Image" descr="Image"/>
          <p:cNvPicPr>
            <a:picLocks noChangeAspect="0"/>
          </p:cNvPicPr>
          <p:nvPr/>
        </p:nvPicPr>
        <p:blipFill>
          <a:blip r:embed="rId4">
            <a:extLst/>
          </a:blip>
          <a:stretch>
            <a:fillRect/>
          </a:stretch>
        </p:blipFill>
        <p:spPr>
          <a:xfrm>
            <a:off x="4112767" y="1270000"/>
            <a:ext cx="4737397" cy="5369198"/>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Present at the Creation"/>
          <p:cNvSpPr txBox="1"/>
          <p:nvPr>
            <p:ph type="title"/>
          </p:nvPr>
        </p:nvSpPr>
        <p:spPr>
          <a:xfrm>
            <a:off x="124795" y="-1"/>
            <a:ext cx="8890001" cy="1261271"/>
          </a:xfrm>
          <a:prstGeom prst="rect">
            <a:avLst/>
          </a:prstGeom>
        </p:spPr>
        <p:txBody>
          <a:bodyPr/>
          <a:lstStyle>
            <a:lvl1pPr defTabSz="271576">
              <a:defRPr sz="4700"/>
            </a:lvl1pPr>
          </a:lstStyle>
          <a:p>
            <a:pPr/>
            <a:r>
              <a:t>What Does This Get Right? Wrong?</a:t>
            </a:r>
          </a:p>
        </p:txBody>
      </p:sp>
      <p:sp>
        <p:nvSpPr>
          <p:cNvPr id="315" name="Somehow, after World War II, nearly everything went right…"/>
          <p:cNvSpPr txBox="1"/>
          <p:nvPr>
            <p:ph type="body" sz="half" idx="1"/>
          </p:nvPr>
        </p:nvSpPr>
        <p:spPr>
          <a:xfrm>
            <a:off x="124794" y="1261266"/>
            <a:ext cx="4111261" cy="4687520"/>
          </a:xfrm>
          <a:prstGeom prst="rect">
            <a:avLst/>
          </a:prstGeom>
        </p:spPr>
        <p:txBody>
          <a:bodyPr anchor="t"/>
          <a:lstStyle/>
          <a:p>
            <a:pPr marL="0" indent="0" defTabSz="156746">
              <a:spcBef>
                <a:spcPts val="800"/>
              </a:spcBef>
              <a:buSzTx/>
              <a:buNone/>
              <a:defRPr b="1" sz="2100">
                <a:latin typeface="+mn-lt"/>
                <a:ea typeface="+mn-ea"/>
                <a:cs typeface="+mn-cs"/>
                <a:sym typeface="Helvetica"/>
              </a:defRPr>
            </a:pPr>
            <a:r>
              <a:t>It gets a lot very right:</a:t>
            </a:r>
          </a:p>
          <a:p>
            <a:pPr marL="113080" indent="-113080" defTabSz="156746">
              <a:spcBef>
                <a:spcPts val="800"/>
              </a:spcBef>
              <a:defRPr sz="1700">
                <a:latin typeface="Times New Roman"/>
                <a:ea typeface="Times New Roman"/>
                <a:cs typeface="Times New Roman"/>
                <a:sym typeface="Times New Roman"/>
              </a:defRPr>
            </a:pPr>
            <a:r>
              <a:t>But it is not a perfect fit</a:t>
            </a:r>
          </a:p>
          <a:p>
            <a:pPr marL="113080" indent="-113080" defTabSz="156746">
              <a:spcBef>
                <a:spcPts val="800"/>
              </a:spcBef>
              <a:defRPr sz="1700">
                <a:latin typeface="Times New Roman"/>
                <a:ea typeface="Times New Roman"/>
                <a:cs typeface="Times New Roman"/>
                <a:sym typeface="Times New Roman"/>
              </a:defRPr>
            </a:pPr>
            <a:r>
              <a:t>Regions that are surprisingly prosperous?</a:t>
            </a:r>
          </a:p>
          <a:p>
            <a:pPr lvl="1" marL="282701" indent="-113080" defTabSz="156746">
              <a:spcBef>
                <a:spcPts val="800"/>
              </a:spcBef>
              <a:defRPr sz="1700">
                <a:latin typeface="Times New Roman"/>
                <a:ea typeface="Times New Roman"/>
                <a:cs typeface="Times New Roman"/>
                <a:sym typeface="Times New Roman"/>
              </a:defRPr>
            </a:pPr>
            <a:r>
              <a:t>Johannesburg &amp; surroundings</a:t>
            </a:r>
          </a:p>
          <a:p>
            <a:pPr lvl="1" marL="282701" indent="-113080" defTabSz="156746">
              <a:spcBef>
                <a:spcPts val="800"/>
              </a:spcBef>
              <a:defRPr sz="1700">
                <a:latin typeface="Times New Roman"/>
                <a:ea typeface="Times New Roman"/>
                <a:cs typeface="Times New Roman"/>
                <a:sym typeface="Times New Roman"/>
              </a:defRPr>
            </a:pPr>
            <a:r>
              <a:t>India</a:t>
            </a:r>
          </a:p>
          <a:p>
            <a:pPr lvl="1" marL="282701" indent="-113080" defTabSz="156746">
              <a:spcBef>
                <a:spcPts val="800"/>
              </a:spcBef>
              <a:defRPr sz="1700">
                <a:latin typeface="Times New Roman"/>
                <a:ea typeface="Times New Roman"/>
                <a:cs typeface="Times New Roman"/>
                <a:sym typeface="Times New Roman"/>
              </a:defRPr>
            </a:pPr>
            <a:r>
              <a:t>The Persian Gulf</a:t>
            </a:r>
          </a:p>
          <a:p>
            <a:pPr lvl="1" marL="282701" indent="-113080" defTabSz="156746">
              <a:spcBef>
                <a:spcPts val="800"/>
              </a:spcBef>
              <a:defRPr sz="1700">
                <a:latin typeface="Times New Roman"/>
                <a:ea typeface="Times New Roman"/>
                <a:cs typeface="Times New Roman"/>
                <a:sym typeface="Times New Roman"/>
              </a:defRPr>
            </a:pPr>
            <a:r>
              <a:t>Northwest Europe/eastern USA</a:t>
            </a:r>
          </a:p>
          <a:p>
            <a:pPr lvl="1" marL="282701" indent="-113080" defTabSz="156746">
              <a:spcBef>
                <a:spcPts val="800"/>
              </a:spcBef>
              <a:defRPr sz="1700">
                <a:latin typeface="Times New Roman"/>
                <a:ea typeface="Times New Roman"/>
                <a:cs typeface="Times New Roman"/>
                <a:sym typeface="Times New Roman"/>
              </a:defRPr>
            </a:pPr>
            <a:r>
              <a:t>Coastal Brazil</a:t>
            </a:r>
          </a:p>
          <a:p>
            <a:pPr lvl="1" marL="282701" indent="-113080" defTabSz="156746">
              <a:spcBef>
                <a:spcPts val="800"/>
              </a:spcBef>
              <a:defRPr sz="1700">
                <a:latin typeface="Times New Roman"/>
                <a:ea typeface="Times New Roman"/>
                <a:cs typeface="Times New Roman"/>
                <a:sym typeface="Times New Roman"/>
              </a:defRPr>
            </a:pPr>
            <a:r>
              <a:t>Malaya and Java</a:t>
            </a:r>
          </a:p>
          <a:p>
            <a:pPr marL="113080" indent="-113080" defTabSz="156746">
              <a:spcBef>
                <a:spcPts val="800"/>
              </a:spcBef>
              <a:defRPr sz="1700">
                <a:latin typeface="Times New Roman"/>
                <a:ea typeface="Times New Roman"/>
                <a:cs typeface="Times New Roman"/>
                <a:sym typeface="Times New Roman"/>
              </a:defRPr>
            </a:pPr>
            <a:r>
              <a:t>Reasons that are not as prosperous as expected?</a:t>
            </a:r>
          </a:p>
          <a:p>
            <a:pPr lvl="1" marL="282701" indent="-113080" defTabSz="156746">
              <a:spcBef>
                <a:spcPts val="800"/>
              </a:spcBef>
              <a:defRPr sz="1700">
                <a:latin typeface="Times New Roman"/>
                <a:ea typeface="Times New Roman"/>
                <a:cs typeface="Times New Roman"/>
                <a:sym typeface="Times New Roman"/>
              </a:defRPr>
            </a:pPr>
            <a:r>
              <a:t>The lower Mississippi basin</a:t>
            </a:r>
          </a:p>
          <a:p>
            <a:pPr lvl="1" marL="282701" indent="-113080" defTabSz="156746">
              <a:spcBef>
                <a:spcPts val="800"/>
              </a:spcBef>
              <a:defRPr sz="1700">
                <a:latin typeface="Times New Roman"/>
                <a:ea typeface="Times New Roman"/>
                <a:cs typeface="Times New Roman"/>
                <a:sym typeface="Times New Roman"/>
              </a:defRPr>
            </a:pPr>
            <a:r>
              <a:t>The Boomerang Coast &amp; New Zealand</a:t>
            </a:r>
          </a:p>
        </p:txBody>
      </p:sp>
      <p:pic>
        <p:nvPicPr>
          <p:cNvPr id="316" name="where-economic-actiivty-happens.png" descr="where-economic-actiivty-happens.png"/>
          <p:cNvPicPr>
            <a:picLocks noChangeAspect="1"/>
          </p:cNvPicPr>
          <p:nvPr/>
        </p:nvPicPr>
        <p:blipFill>
          <a:blip r:embed="rId2">
            <a:extLst/>
          </a:blip>
          <a:stretch>
            <a:fillRect/>
          </a:stretch>
        </p:blipFill>
        <p:spPr>
          <a:xfrm>
            <a:off x="4634491" y="1261269"/>
            <a:ext cx="4380305" cy="2175288"/>
          </a:xfrm>
          <a:prstGeom prst="rect">
            <a:avLst/>
          </a:prstGeom>
          <a:ln w="12700">
            <a:miter lim="400000"/>
          </a:ln>
        </p:spPr>
      </p:pic>
      <p:sp>
        <p:nvSpPr>
          <p:cNvPr id="317" name="Somehow, after World War II, nearly everything went right…"/>
          <p:cNvSpPr txBox="1"/>
          <p:nvPr/>
        </p:nvSpPr>
        <p:spPr>
          <a:xfrm>
            <a:off x="4903537" y="5424447"/>
            <a:ext cx="4111260" cy="1261271"/>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ormAutofit fontScale="100000" lnSpcReduction="0"/>
          </a:bodyPr>
          <a:lstStyle/>
          <a:p>
            <a:pPr defTabSz="171986">
              <a:spcBef>
                <a:spcPts val="900"/>
              </a:spcBef>
              <a:defRPr sz="1200">
                <a:uFillTx/>
                <a:latin typeface="Times New Roman"/>
                <a:ea typeface="Times New Roman"/>
                <a:cs typeface="Times New Roman"/>
                <a:sym typeface="Times New Roman"/>
              </a:defRPr>
            </a:pPr>
            <a:r>
              <a:t>Vernon Henderson, Tim Squires, Adam Storeygard, and David Weil: The Global Distribution of Economic Activity: Nature, History, &amp; the Role of Trade &lt;</a:t>
            </a:r>
            <a:r>
              <a:rPr u="sng">
                <a:solidFill>
                  <a:srgbClr val="0000FF"/>
                </a:solidFill>
                <a:uFill>
                  <a:solidFill>
                    <a:srgbClr val="0000FF"/>
                  </a:solidFill>
                </a:uFill>
                <a:hlinkClick r:id="rId3" invalidUrl="" action="" tgtFrame="" tooltip="" history="1" highlightClick="0" endSnd="0"/>
              </a:rPr>
              <a:t>https://github.com/braddelong/public-files/blob/master/readings/article-henderson-geography.pdf</a:t>
            </a:r>
            <a:r>
              <a:t>&gt; &lt;</a:t>
            </a:r>
            <a:r>
              <a:rPr u="sng">
                <a:solidFill>
                  <a:srgbClr val="0000FF"/>
                </a:solidFill>
                <a:uFill>
                  <a:solidFill>
                    <a:srgbClr val="0000FF"/>
                  </a:solidFill>
                </a:uFill>
                <a:hlinkClick r:id="rId4" invalidUrl="" action="" tgtFrame="" tooltip="" history="1" highlightClick="0" endSnd="0"/>
              </a:rPr>
              <a:t>https://github.com/braddelong/public-files/blob/master/readings/article-henderson-geography-ii.pdf</a:t>
            </a:r>
            <a:r>
              <a:t>&gt;</a:t>
            </a:r>
          </a:p>
        </p:txBody>
      </p:sp>
      <p:pic>
        <p:nvPicPr>
          <p:cNvPr id="318" name="henderson-geography-predicted.png" descr="henderson-geography-predicted.png"/>
          <p:cNvPicPr>
            <a:picLocks noChangeAspect="1"/>
          </p:cNvPicPr>
          <p:nvPr/>
        </p:nvPicPr>
        <p:blipFill>
          <a:blip r:embed="rId5">
            <a:extLst/>
          </a:blip>
          <a:stretch>
            <a:fillRect/>
          </a:stretch>
        </p:blipFill>
        <p:spPr>
          <a:xfrm>
            <a:off x="4634491" y="3436554"/>
            <a:ext cx="4380305" cy="1708463"/>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Present at the Creation"/>
          <p:cNvSpPr txBox="1"/>
          <p:nvPr>
            <p:ph type="title"/>
          </p:nvPr>
        </p:nvSpPr>
        <p:spPr>
          <a:xfrm>
            <a:off x="124795" y="-1"/>
            <a:ext cx="8890001" cy="1261271"/>
          </a:xfrm>
          <a:prstGeom prst="rect">
            <a:avLst/>
          </a:prstGeom>
        </p:spPr>
        <p:txBody>
          <a:bodyPr/>
          <a:lstStyle>
            <a:lvl1pPr defTabSz="374444">
              <a:defRPr sz="6500"/>
            </a:lvl1pPr>
          </a:lstStyle>
          <a:p>
            <a:pPr/>
            <a:r>
              <a:t>Technological Persistence</a:t>
            </a:r>
          </a:p>
        </p:txBody>
      </p:sp>
      <p:sp>
        <p:nvSpPr>
          <p:cNvPr id="321" name="Somehow, after World War II, nearly everything went right…"/>
          <p:cNvSpPr txBox="1"/>
          <p:nvPr>
            <p:ph type="body" sz="half" idx="1"/>
          </p:nvPr>
        </p:nvSpPr>
        <p:spPr>
          <a:xfrm>
            <a:off x="124794" y="1261266"/>
            <a:ext cx="4111261" cy="5145621"/>
          </a:xfrm>
          <a:prstGeom prst="rect">
            <a:avLst/>
          </a:prstGeom>
        </p:spPr>
        <p:txBody>
          <a:bodyPr anchor="t"/>
          <a:lstStyle/>
          <a:p>
            <a:pPr marL="0" indent="0" defTabSz="66922">
              <a:spcBef>
                <a:spcPts val="600"/>
              </a:spcBef>
              <a:buSzTx/>
              <a:buNone/>
              <a:defRPr b="1" sz="1740">
                <a:latin typeface="+mn-lt"/>
                <a:ea typeface="+mn-ea"/>
                <a:cs typeface="+mn-cs"/>
                <a:sym typeface="Helvetica"/>
              </a:defRPr>
            </a:pPr>
            <a:r>
              <a:t>Take a look at what relative level of technological development economies were at in 1500:</a:t>
            </a:r>
          </a:p>
          <a:p>
            <a:pPr marL="48278" indent="-48278" defTabSz="66922">
              <a:spcBef>
                <a:spcPts val="600"/>
              </a:spcBef>
              <a:defRPr sz="1392">
                <a:latin typeface="Times New Roman"/>
                <a:ea typeface="Times New Roman"/>
                <a:cs typeface="Times New Roman"/>
                <a:sym typeface="Times New Roman"/>
              </a:defRPr>
            </a:pPr>
            <a:r>
              <a:t>Half of the relative technological level in 1500 is predicted by the relative technological level in -1000</a:t>
            </a:r>
          </a:p>
          <a:p>
            <a:pPr marL="48278" indent="-48278" defTabSz="66922">
              <a:spcBef>
                <a:spcPts val="600"/>
              </a:spcBef>
              <a:defRPr sz="1392">
                <a:latin typeface="Times New Roman"/>
                <a:ea typeface="Times New Roman"/>
                <a:cs typeface="Times New Roman"/>
                <a:sym typeface="Times New Roman"/>
              </a:defRPr>
            </a:pPr>
            <a:r>
              <a:t>When people move, they tend to carry their technologies with them</a:t>
            </a:r>
          </a:p>
          <a:p>
            <a:pPr marL="48278" indent="-48278" defTabSz="66922">
              <a:spcBef>
                <a:spcPts val="600"/>
              </a:spcBef>
              <a:defRPr sz="1392">
                <a:latin typeface="Times New Roman"/>
                <a:ea typeface="Times New Roman"/>
                <a:cs typeface="Times New Roman"/>
                <a:sym typeface="Times New Roman"/>
              </a:defRPr>
            </a:pPr>
            <a:r>
              <a:t>Across economies, half of the variation in log income per capita today is accounted for by the migration-adjusted level of technology back in 1500</a:t>
            </a:r>
          </a:p>
          <a:p>
            <a:pPr marL="48278" indent="-48278" defTabSz="66922">
              <a:spcBef>
                <a:spcPts val="600"/>
              </a:spcBef>
              <a:defRPr sz="1392">
                <a:latin typeface="Times New Roman"/>
                <a:ea typeface="Times New Roman"/>
                <a:cs typeface="Times New Roman"/>
                <a:sym typeface="Times New Roman"/>
              </a:defRPr>
            </a:pPr>
            <a:r>
              <a:t>Biggest outliers:</a:t>
            </a:r>
          </a:p>
          <a:p>
            <a:pPr lvl="1" marL="120697" indent="-48278" defTabSz="66922">
              <a:spcBef>
                <a:spcPts val="600"/>
              </a:spcBef>
              <a:defRPr sz="1392">
                <a:latin typeface="Times New Roman"/>
                <a:ea typeface="Times New Roman"/>
                <a:cs typeface="Times New Roman"/>
                <a:sym typeface="Times New Roman"/>
              </a:defRPr>
            </a:pPr>
            <a:r>
              <a:t>Vietnam, Laos, Cambodia, India—and Moldovia</a:t>
            </a:r>
          </a:p>
          <a:p>
            <a:pPr lvl="1" marL="120697" indent="-48278" defTabSz="66922">
              <a:spcBef>
                <a:spcPts val="600"/>
              </a:spcBef>
              <a:defRPr sz="1392">
                <a:latin typeface="Times New Roman"/>
                <a:ea typeface="Times New Roman"/>
                <a:cs typeface="Times New Roman"/>
                <a:sym typeface="Times New Roman"/>
              </a:defRPr>
            </a:pPr>
            <a:r>
              <a:t>Burkina Faso, Mali, Niger, Ethiopia, Guinea Bissau, Tanzania, Sierra Leone, and Madagascar</a:t>
            </a:r>
          </a:p>
          <a:p>
            <a:pPr lvl="1" marL="120697" indent="-48278" defTabSz="66922">
              <a:spcBef>
                <a:spcPts val="600"/>
              </a:spcBef>
              <a:defRPr sz="1392">
                <a:latin typeface="Times New Roman"/>
                <a:ea typeface="Times New Roman"/>
                <a:cs typeface="Times New Roman"/>
                <a:sym typeface="Times New Roman"/>
              </a:defRPr>
            </a:pPr>
            <a:r>
              <a:t>Tonga, Botswana, South Africa, Saudi Arabia, and Mexico</a:t>
            </a:r>
          </a:p>
          <a:p>
            <a:pPr marL="48278" indent="-48278" defTabSz="66922">
              <a:spcBef>
                <a:spcPts val="600"/>
              </a:spcBef>
              <a:defRPr sz="1392">
                <a:latin typeface="Times New Roman"/>
                <a:ea typeface="Times New Roman"/>
                <a:cs typeface="Times New Roman"/>
                <a:sym typeface="Times New Roman"/>
              </a:defRPr>
            </a:pPr>
            <a:r>
              <a:t>Most influential observations:</a:t>
            </a:r>
          </a:p>
          <a:p>
            <a:pPr lvl="1" marL="120697" indent="-48278" defTabSz="66922">
              <a:spcBef>
                <a:spcPts val="600"/>
              </a:spcBef>
              <a:defRPr sz="1392">
                <a:latin typeface="Times New Roman"/>
                <a:ea typeface="Times New Roman"/>
                <a:cs typeface="Times New Roman"/>
                <a:sym typeface="Times New Roman"/>
              </a:defRPr>
            </a:pPr>
            <a:r>
              <a:t>the global north in the upper right, and much of sub-Saharan tropical Africa in the lower left</a:t>
            </a:r>
          </a:p>
        </p:txBody>
      </p:sp>
      <p:sp>
        <p:nvSpPr>
          <p:cNvPr id="322" name="Somehow, after World War II, nearly everything went right…"/>
          <p:cNvSpPr txBox="1"/>
          <p:nvPr/>
        </p:nvSpPr>
        <p:spPr>
          <a:xfrm>
            <a:off x="5236714" y="5424447"/>
            <a:ext cx="3778082" cy="1261271"/>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ormAutofit fontScale="100000" lnSpcReduction="0"/>
          </a:bodyPr>
          <a:lstStyle/>
          <a:p>
            <a:pPr defTabSz="182872">
              <a:spcBef>
                <a:spcPts val="1000"/>
              </a:spcBef>
              <a:defRPr sz="1300">
                <a:uFillTx/>
                <a:latin typeface="Times New Roman"/>
                <a:ea typeface="Times New Roman"/>
                <a:cs typeface="Times New Roman"/>
                <a:sym typeface="Times New Roman"/>
              </a:defRPr>
            </a:pPr>
            <a:r>
              <a:t>Diego Comin, William Easterly, and Erick Gong: Was the Wealth of Nations Determined in 1000 BC? &lt;</a:t>
            </a:r>
            <a:r>
              <a:rPr u="sng">
                <a:solidFill>
                  <a:srgbClr val="0000FF"/>
                </a:solidFill>
                <a:uFill>
                  <a:solidFill>
                    <a:srgbClr val="0000FF"/>
                  </a:solidFill>
                </a:uFill>
                <a:hlinkClick r:id="rId2" invalidUrl="" action="" tgtFrame="" tooltip="" history="1" highlightClick="0" endSnd="0"/>
              </a:rPr>
              <a:t>https://github.com/braddelong/public-files/blob/master/readings/article-comin-wealth-of-nations.pdf</a:t>
            </a:r>
            <a:r>
              <a:t>&gt; </a:t>
            </a:r>
          </a:p>
        </p:txBody>
      </p:sp>
      <p:pic>
        <p:nvPicPr>
          <p:cNvPr id="323" name="easterly-income-determined-in-1500.png" descr="easterly-income-determined-in-1500.png"/>
          <p:cNvPicPr>
            <a:picLocks noChangeAspect="0"/>
          </p:cNvPicPr>
          <p:nvPr/>
        </p:nvPicPr>
        <p:blipFill>
          <a:blip r:embed="rId3">
            <a:extLst/>
          </a:blip>
          <a:stretch>
            <a:fillRect/>
          </a:stretch>
        </p:blipFill>
        <p:spPr>
          <a:xfrm>
            <a:off x="4105521" y="1196849"/>
            <a:ext cx="4909275" cy="4206689"/>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Catch Our Breath…"/>
          <p:cNvSpPr txBox="1"/>
          <p:nvPr>
            <p:ph type="title"/>
          </p:nvPr>
        </p:nvSpPr>
        <p:spPr>
          <a:xfrm>
            <a:off x="276457" y="-2"/>
            <a:ext cx="8572501" cy="1270003"/>
          </a:xfrm>
          <a:prstGeom prst="rect">
            <a:avLst/>
          </a:prstGeom>
        </p:spPr>
        <p:txBody>
          <a:bodyPr/>
          <a:lstStyle/>
          <a:p>
            <a:pPr/>
            <a:r>
              <a:t>Catch Our Breath…</a:t>
            </a:r>
          </a:p>
        </p:txBody>
      </p:sp>
      <p:sp>
        <p:nvSpPr>
          <p:cNvPr id="326"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27"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Growth Speedups &amp; Slowdowns"/>
          <p:cNvSpPr txBox="1"/>
          <p:nvPr>
            <p:ph type="title" idx="4294967295"/>
          </p:nvPr>
        </p:nvSpPr>
        <p:spPr>
          <a:xfrm>
            <a:off x="277663" y="-1"/>
            <a:ext cx="8572501" cy="3352174"/>
          </a:xfrm>
          <a:prstGeom prst="rect">
            <a:avLst/>
          </a:prstGeom>
        </p:spPr>
        <p:txBody>
          <a:bodyPr>
            <a:normAutofit fontScale="100000" lnSpcReduction="0"/>
          </a:bodyPr>
          <a:lstStyle>
            <a:lvl1pPr defTabSz="443484">
              <a:lnSpc>
                <a:spcPts val="11200"/>
              </a:lnSpc>
              <a:defRPr sz="7760"/>
            </a:lvl1pPr>
          </a:lstStyle>
          <a:p>
            <a:pPr/>
            <a:r>
              <a:t>Growth Speedups &amp; Slowdowns</a:t>
            </a:r>
          </a:p>
        </p:txBody>
      </p:sp>
      <p:sp>
        <p:nvSpPr>
          <p:cNvPr id="330" name="Brad DeLong…"/>
          <p:cNvSpPr txBox="1"/>
          <p:nvPr>
            <p:ph type="body" sz="half" idx="4294967295"/>
          </p:nvPr>
        </p:nvSpPr>
        <p:spPr>
          <a:xfrm>
            <a:off x="277663" y="3810000"/>
            <a:ext cx="8572501" cy="2446070"/>
          </a:xfrm>
          <a:prstGeom prst="rect">
            <a:avLst/>
          </a:prstGeom>
        </p:spPr>
        <p:txBody>
          <a:bodyPr>
            <a:normAutofit fontScale="100000" lnSpcReduction="0"/>
          </a:bodyPr>
          <a:lstStyle/>
          <a:p>
            <a:pPr marL="0" indent="0" algn="ctr">
              <a:spcBef>
                <a:spcPts val="1200"/>
              </a:spcBef>
              <a:buSzTx/>
              <a:buFontTx/>
              <a:buNone/>
              <a:defRPr sz="3600"/>
            </a:pPr>
            <a:r>
              <a:t>Brad DeLong</a:t>
            </a:r>
          </a:p>
          <a:p>
            <a:pPr marL="0" indent="0" algn="ctr">
              <a:spcBef>
                <a:spcPts val="1200"/>
              </a:spcBef>
              <a:buSzTx/>
              <a:buFontTx/>
              <a:buNone/>
              <a:defRPr sz="2400"/>
            </a:pPr>
            <a:r>
              <a:t>U.C. Berkeley</a:t>
            </a:r>
          </a:p>
          <a:p>
            <a:pPr marL="0" indent="0" algn="ctr">
              <a:spcBef>
                <a:spcPts val="1200"/>
              </a:spcBef>
              <a:buSzTx/>
              <a:buFontTx/>
              <a:buNone/>
              <a:defRPr sz="1400"/>
            </a:pPr>
          </a:p>
          <a:p>
            <a:pPr marL="0" indent="0" algn="ctr">
              <a:spcBef>
                <a:spcPts val="1200"/>
              </a:spcBef>
              <a:buSzTx/>
              <a:buFontTx/>
              <a:buNone/>
              <a:defRPr sz="1400"/>
            </a:pPr>
            <a:r>
              <a:t>Last Edited: 2020-04-13</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Readings"/>
          <p:cNvSpPr txBox="1"/>
          <p:nvPr>
            <p:ph type="title" idx="4294967295"/>
          </p:nvPr>
        </p:nvSpPr>
        <p:spPr>
          <a:xfrm>
            <a:off x="444500" y="0"/>
            <a:ext cx="8255000" cy="1587501"/>
          </a:xfrm>
          <a:prstGeom prst="rect">
            <a:avLst/>
          </a:prstGeom>
        </p:spPr>
        <p:txBody>
          <a:bodyPr>
            <a:normAutofit fontScale="100000" lnSpcReduction="0"/>
          </a:bodyPr>
          <a:lstStyle/>
          <a:p>
            <a:pPr/>
            <a:r>
              <a:t>Readings</a:t>
            </a:r>
          </a:p>
        </p:txBody>
      </p:sp>
      <p:sp>
        <p:nvSpPr>
          <p:cNvPr id="333" name="Growth Speedups &amp; Slowdowns:…"/>
          <p:cNvSpPr txBox="1"/>
          <p:nvPr>
            <p:ph type="body" idx="4294967295"/>
          </p:nvPr>
        </p:nvSpPr>
        <p:spPr>
          <a:xfrm>
            <a:off x="444500" y="1587500"/>
            <a:ext cx="8255000" cy="4762500"/>
          </a:xfrm>
          <a:prstGeom prst="rect">
            <a:avLst/>
          </a:prstGeom>
        </p:spPr>
        <p:txBody>
          <a:bodyPr>
            <a:normAutofit fontScale="100000" lnSpcReduction="0"/>
          </a:bodyPr>
          <a:lstStyle/>
          <a:p>
            <a:pPr marL="0" indent="0">
              <a:lnSpc>
                <a:spcPts val="6000"/>
              </a:lnSpc>
              <a:spcBef>
                <a:spcPts val="1200"/>
              </a:spcBef>
              <a:buSzTx/>
              <a:buFontTx/>
              <a:buNone/>
              <a:defRPr b="1" sz="3000">
                <a:latin typeface="+mn-lt"/>
                <a:ea typeface="+mn-ea"/>
                <a:cs typeface="+mn-cs"/>
                <a:sym typeface="Helvetica"/>
              </a:defRPr>
            </a:pPr>
            <a:r>
              <a:t>Growth Speedups &amp; Slowdowns:</a:t>
            </a:r>
          </a:p>
          <a:p>
            <a:pPr marL="342899" indent="-342899">
              <a:lnSpc>
                <a:spcPts val="5200"/>
              </a:lnSpc>
              <a:spcBef>
                <a:spcPts val="1200"/>
              </a:spcBef>
              <a:defRPr sz="2400">
                <a:latin typeface="Times New Roman"/>
                <a:ea typeface="Times New Roman"/>
                <a:cs typeface="Times New Roman"/>
                <a:sym typeface="Times New Roman"/>
              </a:defRPr>
            </a:pPr>
            <a:r>
              <a:rPr b="1"/>
              <a:t>Nicholas Crafts </a:t>
            </a:r>
            <a:r>
              <a:t>(2002): </a:t>
            </a:r>
            <a:r>
              <a:rPr i="1"/>
              <a:t>The Solow Productivity Paradox in Historical Perspective</a:t>
            </a:r>
            <a:r>
              <a:t> &lt;</a:t>
            </a:r>
            <a:r>
              <a:rPr u="sng">
                <a:solidFill>
                  <a:srgbClr val="0000FF"/>
                </a:solidFill>
                <a:uFill>
                  <a:solidFill>
                    <a:srgbClr val="0000FF"/>
                  </a:solidFill>
                </a:uFill>
                <a:hlinkClick r:id="rId2" invalidUrl="" action="" tgtFrame="" tooltip="" history="1" highlightClick="0" endSnd="0"/>
              </a:rPr>
              <a:t>http://www.cepr.org/pubs/dps/DP3142.asp</a:t>
            </a:r>
            <a:r>
              <a:t>&gt;</a:t>
            </a:r>
          </a:p>
          <a:p>
            <a:pPr marL="342899" indent="-342899">
              <a:lnSpc>
                <a:spcPts val="5200"/>
              </a:lnSpc>
              <a:spcBef>
                <a:spcPts val="1200"/>
              </a:spcBef>
              <a:defRPr sz="2400">
                <a:latin typeface="Times New Roman"/>
                <a:ea typeface="Times New Roman"/>
                <a:cs typeface="Times New Roman"/>
                <a:sym typeface="Times New Roman"/>
              </a:defRPr>
            </a:pPr>
            <a:r>
              <a:rPr b="1"/>
              <a:t>Dani Rodrik</a:t>
            </a:r>
            <a:r>
              <a:t> (1995): </a:t>
            </a:r>
            <a:r>
              <a:rPr i="1"/>
              <a:t>Getting Interventions Right: How South Korea and Taiwan Grew Rich</a:t>
            </a:r>
            <a:r>
              <a:t> &lt;</a:t>
            </a:r>
            <a:r>
              <a:rPr u="sng">
                <a:solidFill>
                  <a:srgbClr val="0000FF"/>
                </a:solidFill>
                <a:uFill>
                  <a:solidFill>
                    <a:srgbClr val="0000FF"/>
                  </a:solidFill>
                </a:uFill>
                <a:hlinkClick r:id="rId3" invalidUrl="" action="" tgtFrame="" tooltip="" history="1" highlightClick="0" endSnd="0"/>
              </a:rPr>
              <a:t>http://tinyurl.com/dl20090112t</a:t>
            </a:r>
            <a:r>
              <a:t>&gt;</a:t>
            </a:r>
          </a:p>
          <a:p>
            <a:pPr marL="342899" indent="-342899">
              <a:lnSpc>
                <a:spcPts val="5200"/>
              </a:lnSpc>
              <a:spcBef>
                <a:spcPts val="1200"/>
              </a:spcBef>
              <a:defRPr sz="2400">
                <a:latin typeface="Times New Roman"/>
                <a:ea typeface="Times New Roman"/>
                <a:cs typeface="Times New Roman"/>
                <a:sym typeface="Times New Roman"/>
              </a:defRPr>
            </a:pPr>
            <a:r>
              <a:rPr b="1"/>
              <a:t>Peter J. Klenow &amp; Andres Rodriguez-Clare</a:t>
            </a:r>
            <a:r>
              <a:t> (1997): </a:t>
            </a:r>
            <a:r>
              <a:rPr i="1"/>
              <a:t>The Neoclassical Revival in Growth Economics: Has It Gone too Far?</a:t>
            </a:r>
            <a:r>
              <a:t> &lt;</a:t>
            </a:r>
            <a:r>
              <a:rPr u="sng">
                <a:solidFill>
                  <a:srgbClr val="0000FF"/>
                </a:solidFill>
                <a:uFill>
                  <a:solidFill>
                    <a:srgbClr val="0000FF"/>
                  </a:solidFill>
                </a:uFill>
                <a:hlinkClick r:id="rId4" invalidUrl="" action="" tgtFrame="" tooltip="" history="1" highlightClick="0" endSnd="0"/>
              </a:rPr>
              <a:t>https://delong.typepad.com/klenow-rodriguez-clare.pdf</a:t>
            </a:r>
            <a:r>
              <a:t>&gt;</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For May 6 Class: Readings"/>
          <p:cNvSpPr txBox="1"/>
          <p:nvPr>
            <p:ph type="title" idx="4294967295"/>
          </p:nvPr>
        </p:nvSpPr>
        <p:spPr>
          <a:xfrm>
            <a:off x="444500" y="0"/>
            <a:ext cx="8255000" cy="1587501"/>
          </a:xfrm>
          <a:prstGeom prst="rect">
            <a:avLst/>
          </a:prstGeom>
        </p:spPr>
        <p:txBody>
          <a:bodyPr>
            <a:normAutofit fontScale="100000" lnSpcReduction="0"/>
          </a:bodyPr>
          <a:lstStyle>
            <a:lvl1pPr defTabSz="288036">
              <a:lnSpc>
                <a:spcPts val="7300"/>
              </a:lnSpc>
              <a:defRPr sz="5040"/>
            </a:lvl1pPr>
          </a:lstStyle>
          <a:p>
            <a:pPr/>
            <a:r>
              <a:t>For May 6 Class: Readings</a:t>
            </a:r>
          </a:p>
        </p:txBody>
      </p:sp>
      <p:sp>
        <p:nvSpPr>
          <p:cNvPr id="336" name="The Great Compression:…"/>
          <p:cNvSpPr txBox="1"/>
          <p:nvPr>
            <p:ph type="body" idx="4294967295"/>
          </p:nvPr>
        </p:nvSpPr>
        <p:spPr>
          <a:xfrm>
            <a:off x="444500" y="1587500"/>
            <a:ext cx="8255000" cy="4762500"/>
          </a:xfrm>
          <a:prstGeom prst="rect">
            <a:avLst/>
          </a:prstGeom>
        </p:spPr>
        <p:txBody>
          <a:bodyPr>
            <a:normAutofit fontScale="100000" lnSpcReduction="0"/>
          </a:bodyPr>
          <a:lstStyle/>
          <a:p>
            <a:pPr marL="0" indent="0" defTabSz="224027">
              <a:lnSpc>
                <a:spcPts val="2900"/>
              </a:lnSpc>
              <a:spcBef>
                <a:spcPts val="500"/>
              </a:spcBef>
              <a:buSzTx/>
              <a:buFontTx/>
              <a:buNone/>
              <a:defRPr b="1" sz="1470">
                <a:latin typeface="+mn-lt"/>
                <a:ea typeface="+mn-ea"/>
                <a:cs typeface="+mn-cs"/>
                <a:sym typeface="Helvetica"/>
              </a:defRPr>
            </a:pPr>
            <a:r>
              <a:t>The Great Compression:</a:t>
            </a:r>
          </a:p>
          <a:p>
            <a:pPr marL="168020" indent="-168020" defTabSz="224027">
              <a:lnSpc>
                <a:spcPts val="2500"/>
              </a:lnSpc>
              <a:spcBef>
                <a:spcPts val="500"/>
              </a:spcBef>
              <a:defRPr sz="1176">
                <a:latin typeface="Times New Roman"/>
                <a:ea typeface="Times New Roman"/>
                <a:cs typeface="Times New Roman"/>
                <a:sym typeface="Times New Roman"/>
              </a:defRPr>
            </a:pPr>
            <a:r>
              <a:rPr b="1"/>
              <a:t>Claudia Goldin &amp; Robert Margo</a:t>
            </a:r>
            <a:r>
              <a:t> (1992): </a:t>
            </a:r>
            <a:r>
              <a:rPr i="1"/>
              <a:t>The Great Compression: The U.S. Wage Structure at Midcentury</a:t>
            </a:r>
            <a:r>
              <a:t> &lt;</a:t>
            </a:r>
            <a:r>
              <a:rPr u="sng">
                <a:solidFill>
                  <a:srgbClr val="0000FF"/>
                </a:solidFill>
                <a:uFill>
                  <a:solidFill>
                    <a:srgbClr val="0000FF"/>
                  </a:solidFill>
                </a:uFill>
                <a:hlinkClick r:id="rId2" invalidUrl="" action="" tgtFrame="" tooltip="" history="1" highlightClick="0" endSnd="0"/>
              </a:rPr>
              <a:t>https://academic.oup.com/qje/article/107/1/1/1925779</a:t>
            </a:r>
            <a:r>
              <a:t>&gt;</a:t>
            </a:r>
          </a:p>
          <a:p>
            <a:pPr marL="168020" indent="-168020" defTabSz="224027">
              <a:lnSpc>
                <a:spcPts val="2500"/>
              </a:lnSpc>
              <a:spcBef>
                <a:spcPts val="500"/>
              </a:spcBef>
              <a:defRPr sz="1176">
                <a:latin typeface="Times New Roman"/>
                <a:ea typeface="Times New Roman"/>
                <a:cs typeface="Times New Roman"/>
                <a:sym typeface="Times New Roman"/>
              </a:defRPr>
            </a:pPr>
            <a:r>
              <a:rPr b="1"/>
              <a:t>Claudia Goldin</a:t>
            </a:r>
            <a:r>
              <a:t> (2001): </a:t>
            </a:r>
            <a:r>
              <a:rPr i="1"/>
              <a:t>The Human-Capital Century and American Leadership: Virtues of the Past</a:t>
            </a:r>
            <a:r>
              <a:t> &lt;</a:t>
            </a:r>
            <a:r>
              <a:rPr u="sng">
                <a:solidFill>
                  <a:srgbClr val="0000FF"/>
                </a:solidFill>
                <a:uFill>
                  <a:solidFill>
                    <a:srgbClr val="0000FF"/>
                  </a:solidFill>
                </a:uFill>
                <a:hlinkClick r:id="rId3" invalidUrl="" action="" tgtFrame="" tooltip="" history="1" highlightClick="0" endSnd="0"/>
              </a:rPr>
              <a:t>http://www.nber.org/papers/w8239</a:t>
            </a:r>
            <a:r>
              <a:t>&gt;</a:t>
            </a:r>
          </a:p>
          <a:p>
            <a:pPr marL="0" indent="0" defTabSz="224027">
              <a:lnSpc>
                <a:spcPts val="2900"/>
              </a:lnSpc>
              <a:spcBef>
                <a:spcPts val="500"/>
              </a:spcBef>
              <a:buSzTx/>
              <a:buFontTx/>
              <a:buNone/>
              <a:defRPr b="1" sz="1470">
                <a:latin typeface="+mn-lt"/>
                <a:ea typeface="+mn-ea"/>
                <a:cs typeface="+mn-cs"/>
                <a:sym typeface="Helvetica"/>
              </a:defRPr>
            </a:pPr>
          </a:p>
          <a:p>
            <a:pPr marL="0" indent="0" defTabSz="224027">
              <a:lnSpc>
                <a:spcPts val="2900"/>
              </a:lnSpc>
              <a:spcBef>
                <a:spcPts val="500"/>
              </a:spcBef>
              <a:buSzTx/>
              <a:buFontTx/>
              <a:buNone/>
              <a:defRPr b="1" sz="1470">
                <a:latin typeface="+mn-lt"/>
                <a:ea typeface="+mn-ea"/>
                <a:cs typeface="+mn-cs"/>
                <a:sym typeface="Helvetica"/>
              </a:defRPr>
            </a:pPr>
            <a:r>
              <a:t>Growth Speedups &amp; Slowdowns:</a:t>
            </a:r>
          </a:p>
          <a:p>
            <a:pPr marL="168020" indent="-168020" defTabSz="224027">
              <a:lnSpc>
                <a:spcPts val="2500"/>
              </a:lnSpc>
              <a:spcBef>
                <a:spcPts val="500"/>
              </a:spcBef>
              <a:defRPr sz="1176">
                <a:latin typeface="Times New Roman"/>
                <a:ea typeface="Times New Roman"/>
                <a:cs typeface="Times New Roman"/>
                <a:sym typeface="Times New Roman"/>
              </a:defRPr>
            </a:pPr>
            <a:r>
              <a:rPr b="1"/>
              <a:t>Nicholas Crafts </a:t>
            </a:r>
            <a:r>
              <a:t>(2002): </a:t>
            </a:r>
            <a:r>
              <a:rPr i="1"/>
              <a:t>The Solow Productivity Paradox in Historical Perspective</a:t>
            </a:r>
            <a:r>
              <a:t> &lt;</a:t>
            </a:r>
            <a:r>
              <a:rPr u="sng">
                <a:solidFill>
                  <a:srgbClr val="0000FF"/>
                </a:solidFill>
                <a:uFill>
                  <a:solidFill>
                    <a:srgbClr val="0000FF"/>
                  </a:solidFill>
                </a:uFill>
                <a:hlinkClick r:id="rId4" invalidUrl="" action="" tgtFrame="" tooltip="" history="1" highlightClick="0" endSnd="0"/>
              </a:rPr>
              <a:t>http://www.cepr.org/pubs/dps/DP3142.asp</a:t>
            </a:r>
            <a:r>
              <a:t>&gt;</a:t>
            </a:r>
          </a:p>
          <a:p>
            <a:pPr marL="168020" indent="-168020" defTabSz="224027">
              <a:lnSpc>
                <a:spcPts val="2500"/>
              </a:lnSpc>
              <a:spcBef>
                <a:spcPts val="500"/>
              </a:spcBef>
              <a:defRPr sz="1176">
                <a:latin typeface="Times New Roman"/>
                <a:ea typeface="Times New Roman"/>
                <a:cs typeface="Times New Roman"/>
                <a:sym typeface="Times New Roman"/>
              </a:defRPr>
            </a:pPr>
            <a:r>
              <a:rPr b="1"/>
              <a:t>Dani Rodrik</a:t>
            </a:r>
            <a:r>
              <a:t> (1995): </a:t>
            </a:r>
            <a:r>
              <a:rPr i="1"/>
              <a:t>Getting Interventions Right: How South Korea and Taiwan Grew Rich</a:t>
            </a:r>
            <a:r>
              <a:t> &lt;</a:t>
            </a:r>
            <a:r>
              <a:rPr u="sng">
                <a:solidFill>
                  <a:srgbClr val="0000FF"/>
                </a:solidFill>
                <a:uFill>
                  <a:solidFill>
                    <a:srgbClr val="0000FF"/>
                  </a:solidFill>
                </a:uFill>
                <a:hlinkClick r:id="rId5" invalidUrl="" action="" tgtFrame="" tooltip="" history="1" highlightClick="0" endSnd="0"/>
              </a:rPr>
              <a:t>http://tinyurl.com/dl20090112t</a:t>
            </a:r>
            <a:r>
              <a:t>&gt;</a:t>
            </a:r>
          </a:p>
          <a:p>
            <a:pPr marL="168020" indent="-168020" defTabSz="224027">
              <a:lnSpc>
                <a:spcPts val="2500"/>
              </a:lnSpc>
              <a:spcBef>
                <a:spcPts val="500"/>
              </a:spcBef>
              <a:defRPr sz="1176">
                <a:latin typeface="Times New Roman"/>
                <a:ea typeface="Times New Roman"/>
                <a:cs typeface="Times New Roman"/>
                <a:sym typeface="Times New Roman"/>
              </a:defRPr>
            </a:pPr>
            <a:r>
              <a:rPr b="1"/>
              <a:t>Peter J. Klenow &amp; Andres Rodriguez-Clare</a:t>
            </a:r>
            <a:r>
              <a:t> (1997): </a:t>
            </a:r>
            <a:r>
              <a:rPr i="1"/>
              <a:t>The Neoclassical Revival in Growth Economics: Has It Gone too Far?</a:t>
            </a:r>
            <a:r>
              <a:t> &lt;</a:t>
            </a:r>
            <a:r>
              <a:rPr u="sng">
                <a:solidFill>
                  <a:srgbClr val="0000FF"/>
                </a:solidFill>
                <a:uFill>
                  <a:solidFill>
                    <a:srgbClr val="0000FF"/>
                  </a:solidFill>
                </a:uFill>
                <a:hlinkClick r:id="rId6" invalidUrl="" action="" tgtFrame="" tooltip="" history="1" highlightClick="0" endSnd="0"/>
              </a:rPr>
              <a:t>https://delong.typepad.com/klenow-rodriguez-clare.pdf</a:t>
            </a:r>
            <a:r>
              <a:t>&gt;</a:t>
            </a:r>
          </a:p>
          <a:p>
            <a:pPr marL="0" indent="0" defTabSz="224027">
              <a:lnSpc>
                <a:spcPts val="2900"/>
              </a:lnSpc>
              <a:spcBef>
                <a:spcPts val="500"/>
              </a:spcBef>
              <a:buSzTx/>
              <a:buFontTx/>
              <a:buNone/>
              <a:defRPr b="1" sz="1470">
                <a:latin typeface="+mn-lt"/>
                <a:ea typeface="+mn-ea"/>
                <a:cs typeface="+mn-cs"/>
                <a:sym typeface="Helvetica"/>
              </a:defRPr>
            </a:pPr>
          </a:p>
          <a:p>
            <a:pPr marL="0" indent="0" defTabSz="224027">
              <a:lnSpc>
                <a:spcPts val="2900"/>
              </a:lnSpc>
              <a:spcBef>
                <a:spcPts val="500"/>
              </a:spcBef>
              <a:buSzTx/>
              <a:buFontTx/>
              <a:buNone/>
              <a:defRPr b="1" sz="1470">
                <a:latin typeface="+mn-lt"/>
                <a:ea typeface="+mn-ea"/>
                <a:cs typeface="+mn-cs"/>
                <a:sym typeface="Helvetica"/>
              </a:defRPr>
            </a:pPr>
            <a:r>
              <a:t>American Exceptionalism:</a:t>
            </a:r>
          </a:p>
          <a:p>
            <a:pPr marL="168020" indent="-168020" defTabSz="224027">
              <a:lnSpc>
                <a:spcPts val="2500"/>
              </a:lnSpc>
              <a:spcBef>
                <a:spcPts val="500"/>
              </a:spcBef>
              <a:defRPr sz="1176">
                <a:latin typeface="Times New Roman"/>
                <a:ea typeface="Times New Roman"/>
                <a:cs typeface="Times New Roman"/>
                <a:sym typeface="Times New Roman"/>
              </a:defRPr>
            </a:pPr>
            <a:r>
              <a:rPr b="1"/>
              <a:t>Kenneth Sokoloff</a:t>
            </a:r>
            <a:r>
              <a:t> (1984): </a:t>
            </a:r>
            <a:r>
              <a:rPr i="1"/>
              <a:t>Was the Transition from the Artisanal Shop to the Non-Mechanized Factory Associated with Gains in Efficiency?</a:t>
            </a:r>
            <a:r>
              <a:t> &lt;</a:t>
            </a:r>
            <a:r>
              <a:rPr u="sng">
                <a:solidFill>
                  <a:srgbClr val="0000FF"/>
                </a:solidFill>
                <a:uFill>
                  <a:solidFill>
                    <a:srgbClr val="0000FF"/>
                  </a:solidFill>
                </a:uFill>
                <a:hlinkClick r:id="rId7" invalidUrl="" action="" tgtFrame="" tooltip="" history="1" highlightClick="0" endSnd="0"/>
              </a:rPr>
              <a:t>http://www.nber.org/papers/w1386</a:t>
            </a:r>
            <a:r>
              <a:t>&gt;</a:t>
            </a:r>
          </a:p>
          <a:p>
            <a:pPr marL="168020" indent="-168020" defTabSz="224027">
              <a:lnSpc>
                <a:spcPts val="2500"/>
              </a:lnSpc>
              <a:spcBef>
                <a:spcPts val="500"/>
              </a:spcBef>
              <a:defRPr sz="1176">
                <a:latin typeface="Times New Roman"/>
                <a:ea typeface="Times New Roman"/>
                <a:cs typeface="Times New Roman"/>
                <a:sym typeface="Times New Roman"/>
              </a:defRPr>
            </a:pPr>
            <a:r>
              <a:rPr b="1"/>
              <a:t>Daniel Gross</a:t>
            </a:r>
            <a:r>
              <a:t> (2017): </a:t>
            </a:r>
            <a:r>
              <a:rPr i="1"/>
              <a:t>Scale versus Scope in the Diffusion of New Technology: Evidence from the Tractor </a:t>
            </a:r>
            <a:r>
              <a:t>&lt;</a:t>
            </a:r>
            <a:r>
              <a:rPr u="sng">
                <a:solidFill>
                  <a:srgbClr val="0000FF"/>
                </a:solidFill>
                <a:uFill>
                  <a:solidFill>
                    <a:srgbClr val="0000FF"/>
                  </a:solidFill>
                </a:uFill>
                <a:hlinkClick r:id="rId8" invalidUrl="" action="" tgtFrame="" tooltip="" history="1" highlightClick="0" endSnd="0"/>
              </a:rPr>
              <a:t>https://www.nber.org/papers/w24125</a:t>
            </a:r>
            <a:r>
              <a:t>&gt;</a:t>
            </a:r>
          </a:p>
          <a:p>
            <a:pPr marL="168020" indent="-168020" defTabSz="224027">
              <a:lnSpc>
                <a:spcPts val="2500"/>
              </a:lnSpc>
              <a:spcBef>
                <a:spcPts val="500"/>
              </a:spcBef>
              <a:defRPr sz="1176">
                <a:latin typeface="Times New Roman"/>
                <a:ea typeface="Times New Roman"/>
                <a:cs typeface="Times New Roman"/>
                <a:sym typeface="Times New Roman"/>
              </a:defRPr>
            </a:pPr>
            <a:r>
              <a:rPr b="1"/>
              <a:t>Dave Donaldson &amp; Richard Hornbeck</a:t>
            </a:r>
            <a:r>
              <a:t> (2016): </a:t>
            </a:r>
            <a:r>
              <a:rPr i="1"/>
              <a:t>Railroads and American Economic Growth: A ‘Market Access’ Approach</a:t>
            </a:r>
            <a:r>
              <a:t> &lt;</a:t>
            </a:r>
            <a:r>
              <a:rPr u="sng">
                <a:solidFill>
                  <a:srgbClr val="0000FF"/>
                </a:solidFill>
                <a:uFill>
                  <a:solidFill>
                    <a:srgbClr val="0000FF"/>
                  </a:solidFill>
                </a:uFill>
                <a:hlinkClick r:id="rId9" invalidUrl="" action="" tgtFrame="" tooltip="" history="1" highlightClick="0" endSnd="0"/>
              </a:rPr>
              <a:t>https://academic.oup.com/qje/article/131/2/799/2606976</a:t>
            </a:r>
            <a:r>
              <a:t>&gt;</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Econ 210a…"/>
          <p:cNvSpPr txBox="1"/>
          <p:nvPr>
            <p:ph type="title" idx="4294967295"/>
          </p:nvPr>
        </p:nvSpPr>
        <p:spPr>
          <a:xfrm>
            <a:off x="277663" y="-1"/>
            <a:ext cx="8572501" cy="3352174"/>
          </a:xfrm>
          <a:prstGeom prst="rect">
            <a:avLst/>
          </a:prstGeom>
        </p:spPr>
        <p:txBody>
          <a:bodyPr>
            <a:normAutofit fontScale="100000" lnSpcReduction="0"/>
          </a:bodyPr>
          <a:lstStyle/>
          <a:p>
            <a:pPr/>
            <a:r>
              <a:t>Econ 210a</a:t>
            </a:r>
          </a:p>
          <a:p>
            <a:pPr>
              <a:lnSpc>
                <a:spcPts val="9800"/>
              </a:lnSpc>
              <a:defRPr sz="6500"/>
            </a:pPr>
            <a:r>
              <a:t>May 6, 2020 Class</a:t>
            </a:r>
          </a:p>
        </p:txBody>
      </p:sp>
      <p:sp>
        <p:nvSpPr>
          <p:cNvPr id="339" name="Brad DeLong…"/>
          <p:cNvSpPr txBox="1"/>
          <p:nvPr>
            <p:ph type="body" sz="half" idx="4294967295"/>
          </p:nvPr>
        </p:nvSpPr>
        <p:spPr>
          <a:xfrm>
            <a:off x="277663" y="3810000"/>
            <a:ext cx="8572501" cy="2446070"/>
          </a:xfrm>
          <a:prstGeom prst="rect">
            <a:avLst/>
          </a:prstGeom>
        </p:spPr>
        <p:txBody>
          <a:bodyPr>
            <a:normAutofit fontScale="100000" lnSpcReduction="0"/>
          </a:bodyPr>
          <a:lstStyle/>
          <a:p>
            <a:pPr marL="0" indent="0" algn="ctr">
              <a:spcBef>
                <a:spcPts val="1200"/>
              </a:spcBef>
              <a:buSzTx/>
              <a:buFontTx/>
              <a:buNone/>
              <a:defRPr sz="3600"/>
            </a:pPr>
            <a:r>
              <a:t>Brad DeLong</a:t>
            </a:r>
          </a:p>
          <a:p>
            <a:pPr marL="0" indent="0" algn="ctr">
              <a:spcBef>
                <a:spcPts val="1200"/>
              </a:spcBef>
              <a:buSzTx/>
              <a:buFontTx/>
              <a:buNone/>
              <a:defRPr sz="2400"/>
            </a:pPr>
            <a:r>
              <a:t>U.C. Berkeley</a:t>
            </a:r>
          </a:p>
          <a:p>
            <a:pPr marL="0" indent="0" algn="ctr">
              <a:spcBef>
                <a:spcPts val="1200"/>
              </a:spcBef>
              <a:buSzTx/>
              <a:buFontTx/>
              <a:buNone/>
              <a:defRPr sz="1400"/>
            </a:pPr>
          </a:p>
          <a:p>
            <a:pPr marL="0" indent="0" algn="ctr">
              <a:spcBef>
                <a:spcPts val="1200"/>
              </a:spcBef>
              <a:buSzTx/>
              <a:buFontTx/>
              <a:buNone/>
              <a:defRPr sz="1400"/>
            </a:pPr>
            <a:r>
              <a:t>Last Edited: 2020-04-29</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Readings"/>
          <p:cNvSpPr txBox="1"/>
          <p:nvPr>
            <p:ph type="title" idx="4294967295"/>
          </p:nvPr>
        </p:nvSpPr>
        <p:spPr>
          <a:xfrm>
            <a:off x="444500" y="0"/>
            <a:ext cx="8255000" cy="1587501"/>
          </a:xfrm>
          <a:prstGeom prst="rect">
            <a:avLst/>
          </a:prstGeom>
        </p:spPr>
        <p:txBody>
          <a:bodyPr>
            <a:normAutofit fontScale="100000" lnSpcReduction="0"/>
          </a:bodyPr>
          <a:lstStyle/>
          <a:p>
            <a:pPr/>
            <a:r>
              <a:t>Readings</a:t>
            </a:r>
          </a:p>
        </p:txBody>
      </p:sp>
      <p:sp>
        <p:nvSpPr>
          <p:cNvPr id="342" name="The Great Compression:…"/>
          <p:cNvSpPr txBox="1"/>
          <p:nvPr>
            <p:ph type="body" idx="4294967295"/>
          </p:nvPr>
        </p:nvSpPr>
        <p:spPr>
          <a:xfrm>
            <a:off x="444500" y="1587500"/>
            <a:ext cx="8255000" cy="4762500"/>
          </a:xfrm>
          <a:prstGeom prst="rect">
            <a:avLst/>
          </a:prstGeom>
        </p:spPr>
        <p:txBody>
          <a:bodyPr>
            <a:normAutofit fontScale="100000" lnSpcReduction="0"/>
          </a:bodyPr>
          <a:lstStyle/>
          <a:p>
            <a:pPr marL="0" indent="0" defTabSz="315468">
              <a:lnSpc>
                <a:spcPts val="4100"/>
              </a:lnSpc>
              <a:spcBef>
                <a:spcPts val="800"/>
              </a:spcBef>
              <a:buSzTx/>
              <a:buFontTx/>
              <a:buNone/>
              <a:defRPr b="1" sz="2070">
                <a:latin typeface="+mn-lt"/>
                <a:ea typeface="+mn-ea"/>
                <a:cs typeface="+mn-cs"/>
                <a:sym typeface="Helvetica"/>
              </a:defRPr>
            </a:pPr>
            <a:r>
              <a:t>The Great Compression:</a:t>
            </a:r>
          </a:p>
          <a:p>
            <a:pPr marL="236600" indent="-236600" defTabSz="315468">
              <a:lnSpc>
                <a:spcPts val="3600"/>
              </a:lnSpc>
              <a:spcBef>
                <a:spcPts val="800"/>
              </a:spcBef>
              <a:defRPr sz="1656">
                <a:latin typeface="Times New Roman"/>
                <a:ea typeface="Times New Roman"/>
                <a:cs typeface="Times New Roman"/>
                <a:sym typeface="Times New Roman"/>
              </a:defRPr>
            </a:pPr>
            <a:r>
              <a:rPr b="1"/>
              <a:t>Claudia Goldin &amp; Robert Margo</a:t>
            </a:r>
            <a:r>
              <a:t> (1992): </a:t>
            </a:r>
            <a:r>
              <a:rPr i="1"/>
              <a:t>The Great Compression: The U.S. Wage Structure at Midcentury</a:t>
            </a:r>
            <a:r>
              <a:t> &lt;</a:t>
            </a:r>
            <a:r>
              <a:rPr u="sng">
                <a:solidFill>
                  <a:srgbClr val="0000FF"/>
                </a:solidFill>
                <a:uFill>
                  <a:solidFill>
                    <a:srgbClr val="0000FF"/>
                  </a:solidFill>
                </a:uFill>
                <a:hlinkClick r:id="rId2" invalidUrl="" action="" tgtFrame="" tooltip="" history="1" highlightClick="0" endSnd="0"/>
              </a:rPr>
              <a:t>https://academic.oup.com/qje/article/107/1/1/1925779</a:t>
            </a:r>
            <a:r>
              <a:t>&gt;</a:t>
            </a:r>
          </a:p>
          <a:p>
            <a:pPr marL="236600" indent="-236600" defTabSz="315468">
              <a:lnSpc>
                <a:spcPts val="3600"/>
              </a:lnSpc>
              <a:spcBef>
                <a:spcPts val="800"/>
              </a:spcBef>
              <a:defRPr sz="1656">
                <a:latin typeface="Times New Roman"/>
                <a:ea typeface="Times New Roman"/>
                <a:cs typeface="Times New Roman"/>
                <a:sym typeface="Times New Roman"/>
              </a:defRPr>
            </a:pPr>
            <a:r>
              <a:rPr b="1"/>
              <a:t>Claudia Goldin</a:t>
            </a:r>
            <a:r>
              <a:t> (2001): </a:t>
            </a:r>
            <a:r>
              <a:rPr i="1"/>
              <a:t>The Human-Capital Century and American Leadership: Virtues of the Past</a:t>
            </a:r>
            <a:r>
              <a:t> &lt;</a:t>
            </a:r>
            <a:r>
              <a:rPr u="sng">
                <a:solidFill>
                  <a:srgbClr val="0000FF"/>
                </a:solidFill>
                <a:uFill>
                  <a:solidFill>
                    <a:srgbClr val="0000FF"/>
                  </a:solidFill>
                </a:uFill>
                <a:hlinkClick r:id="rId3" invalidUrl="" action="" tgtFrame="" tooltip="" history="1" highlightClick="0" endSnd="0"/>
              </a:rPr>
              <a:t>http://www.nber.org/papers/w8239</a:t>
            </a:r>
            <a:r>
              <a:t>&gt;</a:t>
            </a:r>
          </a:p>
          <a:p>
            <a:pPr marL="0" indent="0" defTabSz="315468">
              <a:lnSpc>
                <a:spcPts val="4100"/>
              </a:lnSpc>
              <a:spcBef>
                <a:spcPts val="800"/>
              </a:spcBef>
              <a:buSzTx/>
              <a:buFontTx/>
              <a:buNone/>
              <a:defRPr b="1" sz="2070">
                <a:latin typeface="+mn-lt"/>
                <a:ea typeface="+mn-ea"/>
                <a:cs typeface="+mn-cs"/>
                <a:sym typeface="Helvetica"/>
              </a:defRPr>
            </a:pPr>
          </a:p>
          <a:p>
            <a:pPr marL="0" indent="0" defTabSz="315468">
              <a:lnSpc>
                <a:spcPts val="4100"/>
              </a:lnSpc>
              <a:spcBef>
                <a:spcPts val="800"/>
              </a:spcBef>
              <a:buSzTx/>
              <a:buFontTx/>
              <a:buNone/>
              <a:defRPr b="1" sz="2070">
                <a:latin typeface="+mn-lt"/>
                <a:ea typeface="+mn-ea"/>
                <a:cs typeface="+mn-cs"/>
                <a:sym typeface="Helvetica"/>
              </a:defRPr>
            </a:pPr>
            <a:r>
              <a:t>American Exceptionalism:</a:t>
            </a:r>
          </a:p>
          <a:p>
            <a:pPr marL="236600" indent="-236600" defTabSz="315468">
              <a:lnSpc>
                <a:spcPts val="3600"/>
              </a:lnSpc>
              <a:spcBef>
                <a:spcPts val="800"/>
              </a:spcBef>
              <a:defRPr sz="1656">
                <a:latin typeface="Times New Roman"/>
                <a:ea typeface="Times New Roman"/>
                <a:cs typeface="Times New Roman"/>
                <a:sym typeface="Times New Roman"/>
              </a:defRPr>
            </a:pPr>
            <a:r>
              <a:rPr b="1"/>
              <a:t>Kenneth Sokoloff</a:t>
            </a:r>
            <a:r>
              <a:t> (1984): </a:t>
            </a:r>
            <a:r>
              <a:rPr i="1"/>
              <a:t>Was the Transition from the Artisanal Shop to the Non-Mechanized Factory Associated with Gains in Efficiency?</a:t>
            </a:r>
            <a:r>
              <a:t> &lt;</a:t>
            </a:r>
            <a:r>
              <a:rPr u="sng">
                <a:solidFill>
                  <a:srgbClr val="0000FF"/>
                </a:solidFill>
                <a:uFill>
                  <a:solidFill>
                    <a:srgbClr val="0000FF"/>
                  </a:solidFill>
                </a:uFill>
                <a:hlinkClick r:id="rId4" invalidUrl="" action="" tgtFrame="" tooltip="" history="1" highlightClick="0" endSnd="0"/>
              </a:rPr>
              <a:t>http://www.nber.org/papers/w1386</a:t>
            </a:r>
            <a:r>
              <a:t>&gt;</a:t>
            </a:r>
          </a:p>
          <a:p>
            <a:pPr marL="236600" indent="-236600" defTabSz="315468">
              <a:lnSpc>
                <a:spcPts val="3600"/>
              </a:lnSpc>
              <a:spcBef>
                <a:spcPts val="800"/>
              </a:spcBef>
              <a:defRPr sz="1656">
                <a:latin typeface="Times New Roman"/>
                <a:ea typeface="Times New Roman"/>
                <a:cs typeface="Times New Roman"/>
                <a:sym typeface="Times New Roman"/>
              </a:defRPr>
            </a:pPr>
            <a:r>
              <a:rPr b="1"/>
              <a:t>Daniel Gross</a:t>
            </a:r>
            <a:r>
              <a:t> (2017): </a:t>
            </a:r>
            <a:r>
              <a:rPr i="1"/>
              <a:t>Scale versus Scope in the Diffusion of New Technology: Evidence from the Tractor </a:t>
            </a:r>
            <a:r>
              <a:t>&lt;</a:t>
            </a:r>
            <a:r>
              <a:rPr u="sng">
                <a:solidFill>
                  <a:srgbClr val="0000FF"/>
                </a:solidFill>
                <a:uFill>
                  <a:solidFill>
                    <a:srgbClr val="0000FF"/>
                  </a:solidFill>
                </a:uFill>
                <a:hlinkClick r:id="rId5" invalidUrl="" action="" tgtFrame="" tooltip="" history="1" highlightClick="0" endSnd="0"/>
              </a:rPr>
              <a:t>https://www.nber.org/papers/w24125</a:t>
            </a:r>
            <a:r>
              <a:t>&gt;</a:t>
            </a:r>
          </a:p>
          <a:p>
            <a:pPr marL="236600" indent="-236600" defTabSz="315468">
              <a:lnSpc>
                <a:spcPts val="3600"/>
              </a:lnSpc>
              <a:spcBef>
                <a:spcPts val="800"/>
              </a:spcBef>
              <a:defRPr sz="1656">
                <a:latin typeface="Times New Roman"/>
                <a:ea typeface="Times New Roman"/>
                <a:cs typeface="Times New Roman"/>
                <a:sym typeface="Times New Roman"/>
              </a:defRPr>
            </a:pPr>
            <a:r>
              <a:rPr b="1"/>
              <a:t>Dave Donaldson &amp; Richard Hornbeck</a:t>
            </a:r>
            <a:r>
              <a:t> (2016): </a:t>
            </a:r>
            <a:r>
              <a:rPr i="1"/>
              <a:t>Railroads and American Economic Growth: A ‘Market Access’ Approach</a:t>
            </a:r>
            <a:r>
              <a:t> &lt;</a:t>
            </a:r>
            <a:r>
              <a:rPr u="sng">
                <a:solidFill>
                  <a:srgbClr val="0000FF"/>
                </a:solidFill>
                <a:uFill>
                  <a:solidFill>
                    <a:srgbClr val="0000FF"/>
                  </a:solidFill>
                </a:uFill>
                <a:hlinkClick r:id="rId6" invalidUrl="" action="" tgtFrame="" tooltip="" history="1" highlightClick="0" endSnd="0"/>
              </a:rPr>
              <a:t>https://academic.oup.com/qje/article/131/2/799/2606976</a:t>
            </a:r>
            <a:r>
              <a:t>&gt;</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Paper Presentations"/>
          <p:cNvSpPr txBox="1"/>
          <p:nvPr>
            <p:ph type="title" idx="4294967295"/>
          </p:nvPr>
        </p:nvSpPr>
        <p:spPr>
          <a:xfrm>
            <a:off x="444500" y="0"/>
            <a:ext cx="8255000" cy="1587501"/>
          </a:xfrm>
          <a:prstGeom prst="rect">
            <a:avLst/>
          </a:prstGeom>
        </p:spPr>
        <p:txBody>
          <a:bodyPr>
            <a:normAutofit fontScale="100000" lnSpcReduction="0"/>
          </a:bodyPr>
          <a:lstStyle>
            <a:lvl1pPr defTabSz="379475">
              <a:lnSpc>
                <a:spcPts val="9600"/>
              </a:lnSpc>
              <a:defRPr sz="6640"/>
            </a:lvl1pPr>
          </a:lstStyle>
          <a:p>
            <a:pPr/>
            <a:r>
              <a:t>Paper Presentations</a:t>
            </a:r>
          </a:p>
        </p:txBody>
      </p:sp>
      <p:sp>
        <p:nvSpPr>
          <p:cNvPr id="345" name="????:"/>
          <p:cNvSpPr txBox="1"/>
          <p:nvPr>
            <p:ph type="body" idx="4294967295"/>
          </p:nvPr>
        </p:nvSpPr>
        <p:spPr>
          <a:xfrm>
            <a:off x="444500" y="1587500"/>
            <a:ext cx="8255000" cy="4762500"/>
          </a:xfrm>
          <a:prstGeom prst="rect">
            <a:avLst/>
          </a:prstGeom>
        </p:spPr>
        <p:txBody>
          <a:bodyPr>
            <a:normAutofit fontScale="100000" lnSpcReduction="0"/>
          </a:bodyPr>
          <a:lstStyle>
            <a:lvl1pPr marL="0" indent="0">
              <a:lnSpc>
                <a:spcPts val="6000"/>
              </a:lnSpc>
              <a:spcBef>
                <a:spcPts val="1200"/>
              </a:spcBef>
              <a:buSzTx/>
              <a:buFontTx/>
              <a:buNone/>
              <a:defRPr b="1" sz="3000">
                <a:latin typeface="+mn-lt"/>
                <a:ea typeface="+mn-ea"/>
                <a:cs typeface="+mn-cs"/>
                <a:sym typeface="Helvetica"/>
              </a:defRPr>
            </a:lvl1pPr>
          </a:lstStyle>
          <a:p>
            <a:pPr/>
            <a:r>
              <a:t>????:</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Catch Our Breath…"/>
          <p:cNvSpPr txBox="1"/>
          <p:nvPr>
            <p:ph type="title"/>
          </p:nvPr>
        </p:nvSpPr>
        <p:spPr>
          <a:xfrm>
            <a:off x="276457" y="-1"/>
            <a:ext cx="8572501" cy="1270001"/>
          </a:xfrm>
          <a:prstGeom prst="rect">
            <a:avLst/>
          </a:prstGeom>
        </p:spPr>
        <p:txBody>
          <a:bodyPr/>
          <a:lstStyle/>
          <a:p>
            <a:pPr/>
            <a:r>
              <a:t>Catch Our Breath…</a:t>
            </a:r>
          </a:p>
        </p:txBody>
      </p:sp>
      <p:sp>
        <p:nvSpPr>
          <p:cNvPr id="348" name="Ask a couple of questions?…"/>
          <p:cNvSpPr txBox="1"/>
          <p:nvPr>
            <p:ph type="body" sz="half" idx="1"/>
          </p:nvPr>
        </p:nvSpPr>
        <p:spPr>
          <a:xfrm>
            <a:off x="276457" y="1270000"/>
            <a:ext cx="3810001" cy="4762500"/>
          </a:xfrm>
          <a:prstGeom prst="rect">
            <a:avLst/>
          </a:prstGeom>
        </p:spPr>
        <p:txBody>
          <a:bodyPr anchor="t"/>
          <a:lstStyle/>
          <a:p>
            <a:pPr>
              <a:spcBef>
                <a:spcPts val="1200"/>
              </a:spcBef>
              <a:defRPr>
                <a:latin typeface="Times New Roman"/>
                <a:ea typeface="Times New Roman"/>
                <a:cs typeface="Times New Roman"/>
                <a:sym typeface="Times New Roman"/>
              </a:defRPr>
            </a:pPr>
            <a:r>
              <a:t>Ask a couple of questions? </a:t>
            </a:r>
          </a:p>
          <a:p>
            <a:pPr>
              <a:spcBef>
                <a:spcPts val="1200"/>
              </a:spcBef>
              <a:defRPr>
                <a:latin typeface="Times New Roman"/>
                <a:ea typeface="Times New Roman"/>
                <a:cs typeface="Times New Roman"/>
                <a:sym typeface="Times New Roman"/>
              </a:defRPr>
            </a:pPr>
            <a:r>
              <a:t>Make a couple of comments?</a:t>
            </a:r>
          </a:p>
          <a:p>
            <a:pPr>
              <a:spcBef>
                <a:spcPts val="1200"/>
              </a:spcBef>
              <a:defRPr>
                <a:latin typeface="Times New Roman"/>
                <a:ea typeface="Times New Roman"/>
                <a:cs typeface="Times New Roman"/>
                <a:sym typeface="Times New Roman"/>
              </a:defRPr>
            </a:pPr>
            <a:r>
              <a:t>Any more readings to recommend?</a:t>
            </a:r>
          </a:p>
        </p:txBody>
      </p:sp>
      <p:pic>
        <p:nvPicPr>
          <p:cNvPr id="349"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350"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Into the Modern Age…"/>
          <p:cNvSpPr txBox="1"/>
          <p:nvPr>
            <p:ph type="title" idx="4294967295"/>
          </p:nvPr>
        </p:nvSpPr>
        <p:spPr>
          <a:xfrm>
            <a:off x="277663" y="-1"/>
            <a:ext cx="8572501" cy="1270001"/>
          </a:xfrm>
          <a:prstGeom prst="rect">
            <a:avLst/>
          </a:prstGeom>
        </p:spPr>
        <p:txBody>
          <a:bodyPr>
            <a:normAutofit fontScale="100000" lnSpcReduction="0"/>
          </a:bodyPr>
          <a:lstStyle>
            <a:lvl1pPr defTabSz="356615">
              <a:lnSpc>
                <a:spcPts val="9000"/>
              </a:lnSpc>
              <a:defRPr sz="6240">
                <a:solidFill>
                  <a:srgbClr val="000080"/>
                </a:solidFill>
              </a:defRPr>
            </a:lvl1pPr>
          </a:lstStyle>
          <a:p>
            <a:pPr/>
            <a:r>
              <a:t>Into the Modern Age…</a:t>
            </a:r>
          </a:p>
        </p:txBody>
      </p:sp>
      <p:pic>
        <p:nvPicPr>
          <p:cNvPr id="118" name="Image" descr="Image"/>
          <p:cNvPicPr>
            <a:picLocks noChangeAspect="1"/>
          </p:cNvPicPr>
          <p:nvPr/>
        </p:nvPicPr>
        <p:blipFill>
          <a:blip r:embed="rId3">
            <a:extLst/>
          </a:blip>
          <a:stretch>
            <a:fillRect/>
          </a:stretch>
        </p:blipFill>
        <p:spPr>
          <a:xfrm>
            <a:off x="1125156" y="1270000"/>
            <a:ext cx="6845498" cy="5346484"/>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About the Course"/>
          <p:cNvSpPr txBox="1"/>
          <p:nvPr>
            <p:ph type="title" idx="4294967295"/>
          </p:nvPr>
        </p:nvSpPr>
        <p:spPr>
          <a:xfrm>
            <a:off x="277663" y="-3"/>
            <a:ext cx="8572501" cy="1267128"/>
          </a:xfrm>
          <a:prstGeom prst="rect">
            <a:avLst/>
          </a:prstGeom>
        </p:spPr>
        <p:txBody>
          <a:bodyPr lIns="45718" tIns="45718" rIns="45718" bIns="45718">
            <a:normAutofit fontScale="100000" lnSpcReduction="0"/>
          </a:bodyPr>
          <a:lstStyle>
            <a:lvl1pPr>
              <a:lnSpc>
                <a:spcPct val="100000"/>
              </a:lnSpc>
              <a:defRPr sz="6000"/>
            </a:lvl1pPr>
          </a:lstStyle>
          <a:p>
            <a:pPr/>
            <a:r>
              <a:t>Coronavirus!</a:t>
            </a:r>
          </a:p>
        </p:txBody>
      </p:sp>
      <p:pic>
        <p:nvPicPr>
          <p:cNvPr id="353" name="Image" descr="Image"/>
          <p:cNvPicPr>
            <a:picLocks noChangeAspect="1"/>
          </p:cNvPicPr>
          <p:nvPr/>
        </p:nvPicPr>
        <p:blipFill>
          <a:blip r:embed="rId2">
            <a:extLst/>
          </a:blip>
          <a:stretch>
            <a:fillRect/>
          </a:stretch>
        </p:blipFill>
        <p:spPr>
          <a:xfrm>
            <a:off x="1736030" y="1511724"/>
            <a:ext cx="5797952" cy="5136589"/>
          </a:xfrm>
          <a:prstGeom prst="rect">
            <a:avLst/>
          </a:prstGeom>
          <a:ln w="3175">
            <a:miter lim="400000"/>
          </a:ln>
        </p:spPr>
      </p:pic>
      <p:pic>
        <p:nvPicPr>
          <p:cNvPr id="354" name="Image" descr="Image"/>
          <p:cNvPicPr>
            <a:picLocks noChangeAspect="1"/>
          </p:cNvPicPr>
          <p:nvPr/>
        </p:nvPicPr>
        <p:blipFill>
          <a:blip r:embed="rId3">
            <a:extLst/>
          </a:blip>
          <a:stretch>
            <a:fillRect/>
          </a:stretch>
        </p:blipFill>
        <p:spPr>
          <a:xfrm>
            <a:off x="1736030" y="1225406"/>
            <a:ext cx="5797952" cy="286319"/>
          </a:xfrm>
          <a:prstGeom prst="rect">
            <a:avLst/>
          </a:prstGeom>
          <a:ln w="3175">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Coronavirus"/>
          <p:cNvSpPr txBox="1"/>
          <p:nvPr>
            <p:ph type="title" idx="4294967295"/>
          </p:nvPr>
        </p:nvSpPr>
        <p:spPr>
          <a:xfrm>
            <a:off x="228600" y="0"/>
            <a:ext cx="8699500" cy="1587501"/>
          </a:xfrm>
          <a:prstGeom prst="rect">
            <a:avLst/>
          </a:prstGeom>
        </p:spPr>
        <p:txBody>
          <a:bodyPr>
            <a:normAutofit fontScale="100000" lnSpcReduction="0"/>
          </a:bodyPr>
          <a:lstStyle/>
          <a:p>
            <a:pPr/>
            <a:r>
              <a:t>Coronavirus</a:t>
            </a:r>
          </a:p>
        </p:txBody>
      </p:sp>
      <p:sp>
        <p:nvSpPr>
          <p:cNvPr id="357" name="Where we think we are, as of Mo Apr 6:…"/>
          <p:cNvSpPr txBox="1"/>
          <p:nvPr>
            <p:ph type="body" sz="half" idx="4294967295"/>
          </p:nvPr>
        </p:nvSpPr>
        <p:spPr>
          <a:xfrm>
            <a:off x="228600" y="1587500"/>
            <a:ext cx="3216355" cy="4800010"/>
          </a:xfrm>
          <a:prstGeom prst="rect">
            <a:avLst/>
          </a:prstGeom>
        </p:spPr>
        <p:txBody>
          <a:bodyPr>
            <a:normAutofit fontScale="100000" lnSpcReduction="0"/>
          </a:bodyPr>
          <a:lstStyle/>
          <a:p>
            <a:pPr marL="0" indent="0" defTabSz="182880">
              <a:lnSpc>
                <a:spcPts val="2400"/>
              </a:lnSpc>
              <a:spcBef>
                <a:spcPts val="400"/>
              </a:spcBef>
              <a:buSzTx/>
              <a:buFontTx/>
              <a:buNone/>
              <a:defRPr b="1" sz="1200">
                <a:latin typeface="+mn-lt"/>
                <a:ea typeface="+mn-ea"/>
                <a:cs typeface="+mn-cs"/>
                <a:sym typeface="Helvetica"/>
              </a:defRPr>
            </a:pPr>
            <a:r>
              <a:t>Where we think we are, as of Mo Apr 6:</a:t>
            </a:r>
          </a:p>
          <a:p>
            <a:pPr marL="137159" indent="-137159" defTabSz="182880">
              <a:lnSpc>
                <a:spcPts val="2100"/>
              </a:lnSpc>
              <a:spcBef>
                <a:spcPts val="400"/>
              </a:spcBef>
              <a:defRPr sz="960">
                <a:latin typeface="Times New Roman"/>
                <a:ea typeface="Times New Roman"/>
                <a:cs typeface="Times New Roman"/>
                <a:sym typeface="Times New Roman"/>
              </a:defRPr>
            </a:pPr>
            <a:r>
              <a:t>We really do not  know</a:t>
            </a:r>
          </a:p>
          <a:p>
            <a:pPr marL="137159" indent="-137159" defTabSz="182880">
              <a:lnSpc>
                <a:spcPts val="2100"/>
              </a:lnSpc>
              <a:spcBef>
                <a:spcPts val="400"/>
              </a:spcBef>
              <a:defRPr sz="960">
                <a:latin typeface="Times New Roman"/>
                <a:ea typeface="Times New Roman"/>
                <a:cs typeface="Times New Roman"/>
                <a:sym typeface="Times New Roman"/>
              </a:defRPr>
            </a:pPr>
            <a:r>
              <a:t>No random samples…</a:t>
            </a:r>
          </a:p>
          <a:p>
            <a:pPr marL="137159" indent="-137159" defTabSz="182880">
              <a:lnSpc>
                <a:spcPts val="2100"/>
              </a:lnSpc>
              <a:spcBef>
                <a:spcPts val="400"/>
              </a:spcBef>
              <a:defRPr sz="960">
                <a:latin typeface="Times New Roman"/>
                <a:ea typeface="Times New Roman"/>
                <a:cs typeface="Times New Roman"/>
                <a:sym typeface="Times New Roman"/>
              </a:defRPr>
            </a:pPr>
            <a:r>
              <a:t>If we extrapolate out the past week straight-line log:</a:t>
            </a:r>
          </a:p>
          <a:p>
            <a:pPr lvl="1" marL="320039" indent="-137159" defTabSz="182880">
              <a:lnSpc>
                <a:spcPts val="2100"/>
              </a:lnSpc>
              <a:spcBef>
                <a:spcPts val="400"/>
              </a:spcBef>
              <a:buChar char="•"/>
              <a:defRPr sz="960">
                <a:latin typeface="Times New Roman"/>
                <a:ea typeface="Times New Roman"/>
                <a:cs typeface="Times New Roman"/>
                <a:sym typeface="Times New Roman"/>
              </a:defRPr>
            </a:pPr>
            <a:r>
              <a:t>We will have 440,000 deaths in three weeks</a:t>
            </a:r>
          </a:p>
          <a:p>
            <a:pPr lvl="1" marL="320039" indent="-137159" defTabSz="182880">
              <a:lnSpc>
                <a:spcPts val="2100"/>
              </a:lnSpc>
              <a:spcBef>
                <a:spcPts val="400"/>
              </a:spcBef>
              <a:buChar char="•"/>
              <a:defRPr sz="960">
                <a:latin typeface="Times New Roman"/>
                <a:ea typeface="Times New Roman"/>
                <a:cs typeface="Times New Roman"/>
                <a:sym typeface="Times New Roman"/>
              </a:defRPr>
            </a:pPr>
            <a:r>
              <a:t>But it is unlikely to be that bad</a:t>
            </a:r>
          </a:p>
          <a:p>
            <a:pPr marL="137159" indent="-137159" defTabSz="182880">
              <a:lnSpc>
                <a:spcPts val="2100"/>
              </a:lnSpc>
              <a:spcBef>
                <a:spcPts val="400"/>
              </a:spcBef>
              <a:defRPr sz="960">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20039" indent="-137159" defTabSz="182880">
              <a:lnSpc>
                <a:spcPts val="2100"/>
              </a:lnSpc>
              <a:spcBef>
                <a:spcPts val="400"/>
              </a:spcBef>
              <a:buChar char="•"/>
              <a:defRPr sz="960">
                <a:latin typeface="Times New Roman"/>
                <a:ea typeface="Times New Roman"/>
                <a:cs typeface="Times New Roman"/>
                <a:sym typeface="Times New Roman"/>
              </a:defRPr>
            </a:pPr>
            <a:r>
              <a:t>The basic SIR epidemiological model of contagion</a:t>
            </a:r>
          </a:p>
          <a:p>
            <a:pPr lvl="1" marL="320039" indent="-137159" defTabSz="182880">
              <a:lnSpc>
                <a:spcPts val="2100"/>
              </a:lnSpc>
              <a:spcBef>
                <a:spcPts val="400"/>
              </a:spcBef>
              <a:buChar char="•"/>
              <a:defRPr sz="960">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20039" indent="-137159" defTabSz="182880">
              <a:lnSpc>
                <a:spcPts val="2100"/>
              </a:lnSpc>
              <a:spcBef>
                <a:spcPts val="400"/>
              </a:spcBef>
              <a:buChar char="•"/>
              <a:defRPr sz="960">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20039" indent="-137159" defTabSz="182880">
              <a:lnSpc>
                <a:spcPts val="2100"/>
              </a:lnSpc>
              <a:spcBef>
                <a:spcPts val="400"/>
              </a:spcBef>
              <a:buChar char="•"/>
              <a:defRPr sz="960">
                <a:latin typeface="Times New Roman"/>
                <a:ea typeface="Times New Roman"/>
                <a:cs typeface="Times New Roman"/>
                <a:sym typeface="Times New Roman"/>
              </a:defRPr>
            </a:pPr>
            <a:r>
              <a:t>The COVID-19 non-testing rate is unidentified in our model </a:t>
            </a:r>
          </a:p>
          <a:p>
            <a:pPr lvl="1" marL="320039" indent="-137159" defTabSz="182880">
              <a:lnSpc>
                <a:spcPts val="2100"/>
              </a:lnSpc>
              <a:spcBef>
                <a:spcPts val="400"/>
              </a:spcBef>
              <a:buChar char="•"/>
              <a:defRPr sz="960">
                <a:latin typeface="Times New Roman"/>
                <a:ea typeface="Times New Roman"/>
                <a:cs typeface="Times New Roman"/>
                <a:sym typeface="Times New Roman"/>
              </a:defRPr>
            </a:pPr>
            <a:r>
              <a:t>Estimates in the epidemiological literature range from 0.18 to 0.86. </a:t>
            </a:r>
          </a:p>
          <a:p>
            <a:pPr lvl="2" marL="502919" indent="-137159" defTabSz="182880">
              <a:lnSpc>
                <a:spcPts val="2100"/>
              </a:lnSpc>
              <a:spcBef>
                <a:spcPts val="400"/>
              </a:spcBef>
              <a:defRPr sz="960">
                <a:latin typeface="Times New Roman"/>
                <a:ea typeface="Times New Roman"/>
                <a:cs typeface="Times New Roman"/>
                <a:sym typeface="Times New Roman"/>
              </a:defRPr>
            </a:pPr>
            <a:r>
              <a:t>The asymptomatic rate could be estimated accurately and quickly by testing a random sample</a:t>
            </a:r>
          </a:p>
          <a:p>
            <a:pPr marL="137159" indent="-137159" defTabSz="182880">
              <a:lnSpc>
                <a:spcPts val="2100"/>
              </a:lnSpc>
              <a:spcBef>
                <a:spcPts val="400"/>
              </a:spcBef>
              <a:defRPr sz="960">
                <a:latin typeface="Times New Roman"/>
                <a:ea typeface="Times New Roman"/>
                <a:cs typeface="Times New Roman"/>
                <a:sym typeface="Times New Roman"/>
              </a:defRPr>
            </a:pPr>
            <a:r>
              <a:t>The optimal policy response and its economic consequences hinge critically on the asymptomatic rate</a:t>
            </a:r>
          </a:p>
        </p:txBody>
      </p:sp>
      <p:pic>
        <p:nvPicPr>
          <p:cNvPr id="358"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359"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360"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361"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362"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Coronavirus II"/>
          <p:cNvSpPr txBox="1"/>
          <p:nvPr>
            <p:ph type="title" idx="4294967295"/>
          </p:nvPr>
        </p:nvSpPr>
        <p:spPr>
          <a:xfrm>
            <a:off x="228600" y="0"/>
            <a:ext cx="8699500" cy="1587501"/>
          </a:xfrm>
          <a:prstGeom prst="rect">
            <a:avLst/>
          </a:prstGeom>
        </p:spPr>
        <p:txBody>
          <a:bodyPr>
            <a:normAutofit fontScale="100000" lnSpcReduction="0"/>
          </a:bodyPr>
          <a:lstStyle>
            <a:lvl1pPr>
              <a:defRPr>
                <a:solidFill>
                  <a:srgbClr val="000080"/>
                </a:solidFill>
              </a:defRPr>
            </a:lvl1pPr>
          </a:lstStyle>
          <a:p>
            <a:pPr/>
            <a:r>
              <a:t>Coronavirus II</a:t>
            </a:r>
          </a:p>
        </p:txBody>
      </p:sp>
      <p:sp>
        <p:nvSpPr>
          <p:cNvPr id="365" name="We do not really know where we are, as of Mo Apr 6:…"/>
          <p:cNvSpPr txBox="1"/>
          <p:nvPr>
            <p:ph type="body" sz="half" idx="4294967295"/>
          </p:nvPr>
        </p:nvSpPr>
        <p:spPr>
          <a:xfrm>
            <a:off x="228600" y="1587500"/>
            <a:ext cx="3216355" cy="4800010"/>
          </a:xfrm>
          <a:prstGeom prst="rect">
            <a:avLst/>
          </a:prstGeom>
        </p:spPr>
        <p:txBody>
          <a:bodyPr>
            <a:normAutofit fontScale="100000" lnSpcReduction="0"/>
          </a:bodyPr>
          <a:lstStyle/>
          <a:p>
            <a:pPr marL="0" indent="0" defTabSz="214884">
              <a:lnSpc>
                <a:spcPts val="2800"/>
              </a:lnSpc>
              <a:spcBef>
                <a:spcPts val="500"/>
              </a:spcBef>
              <a:buSzTx/>
              <a:buFontTx/>
              <a:buNone/>
              <a:defRPr b="1" sz="1410">
                <a:latin typeface="+mn-lt"/>
                <a:ea typeface="+mn-ea"/>
                <a:cs typeface="+mn-cs"/>
                <a:sym typeface="Helvetica"/>
              </a:defRPr>
            </a:pPr>
            <a:r>
              <a:t>We do not really know where we are, as of Mo Apr 6:</a:t>
            </a:r>
          </a:p>
          <a:p>
            <a:pPr marL="161162" indent="-161162" defTabSz="214884">
              <a:lnSpc>
                <a:spcPts val="2400"/>
              </a:lnSpc>
              <a:spcBef>
                <a:spcPts val="500"/>
              </a:spcBef>
              <a:defRPr sz="1128">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76046" indent="-161162" defTabSz="214884">
              <a:lnSpc>
                <a:spcPts val="2400"/>
              </a:lnSpc>
              <a:spcBef>
                <a:spcPts val="500"/>
              </a:spcBef>
              <a:buChar char="•"/>
              <a:defRPr sz="1128">
                <a:latin typeface="Times New Roman"/>
                <a:ea typeface="Times New Roman"/>
                <a:cs typeface="Times New Roman"/>
                <a:sym typeface="Times New Roman"/>
              </a:defRPr>
            </a:pPr>
            <a:r>
              <a:t>The basic SIR epidemiological model of contagion</a:t>
            </a:r>
          </a:p>
          <a:p>
            <a:pPr lvl="1" marL="376046" indent="-161162" defTabSz="214884">
              <a:lnSpc>
                <a:spcPts val="2400"/>
              </a:lnSpc>
              <a:spcBef>
                <a:spcPts val="500"/>
              </a:spcBef>
              <a:buChar char="•"/>
              <a:defRPr sz="1128">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76046" indent="-161162" defTabSz="214884">
              <a:lnSpc>
                <a:spcPts val="2400"/>
              </a:lnSpc>
              <a:spcBef>
                <a:spcPts val="500"/>
              </a:spcBef>
              <a:buChar char="•"/>
              <a:defRPr sz="1128">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76046" indent="-161162" defTabSz="214884">
              <a:lnSpc>
                <a:spcPts val="2400"/>
              </a:lnSpc>
              <a:spcBef>
                <a:spcPts val="500"/>
              </a:spcBef>
              <a:buChar char="•"/>
              <a:defRPr sz="1128">
                <a:latin typeface="Times New Roman"/>
                <a:ea typeface="Times New Roman"/>
                <a:cs typeface="Times New Roman"/>
                <a:sym typeface="Times New Roman"/>
              </a:defRPr>
            </a:pPr>
            <a:r>
              <a:t>The COVID-19 non-testing rate is unidentified in our model </a:t>
            </a:r>
          </a:p>
          <a:p>
            <a:pPr lvl="1" marL="376046" indent="-161162" defTabSz="214884">
              <a:lnSpc>
                <a:spcPts val="2400"/>
              </a:lnSpc>
              <a:spcBef>
                <a:spcPts val="500"/>
              </a:spcBef>
              <a:buChar char="•"/>
              <a:defRPr sz="1128">
                <a:latin typeface="Times New Roman"/>
                <a:ea typeface="Times New Roman"/>
                <a:cs typeface="Times New Roman"/>
                <a:sym typeface="Times New Roman"/>
              </a:defRPr>
            </a:pPr>
            <a:r>
              <a:t>Estimates in the epidemiological literature range from 0.18 to 0.86. </a:t>
            </a:r>
          </a:p>
          <a:p>
            <a:pPr lvl="2" marL="590930" indent="-161162" defTabSz="214884">
              <a:lnSpc>
                <a:spcPts val="2400"/>
              </a:lnSpc>
              <a:spcBef>
                <a:spcPts val="500"/>
              </a:spcBef>
              <a:defRPr sz="1128">
                <a:latin typeface="Times New Roman"/>
                <a:ea typeface="Times New Roman"/>
                <a:cs typeface="Times New Roman"/>
                <a:sym typeface="Times New Roman"/>
              </a:defRPr>
            </a:pPr>
            <a:r>
              <a:t>The asymptomatic rate could be estimated accurately and quickly by testing a random sample</a:t>
            </a:r>
          </a:p>
          <a:p>
            <a:pPr marL="161162" indent="-161162" defTabSz="214884">
              <a:lnSpc>
                <a:spcPts val="2400"/>
              </a:lnSpc>
              <a:spcBef>
                <a:spcPts val="500"/>
              </a:spcBef>
              <a:defRPr sz="1128">
                <a:latin typeface="Times New Roman"/>
                <a:ea typeface="Times New Roman"/>
                <a:cs typeface="Times New Roman"/>
                <a:sym typeface="Times New Roman"/>
              </a:defRPr>
            </a:pPr>
            <a:r>
              <a:t>The optimal policy response and its economic consequences hinge critically on the asymptomatic rate</a:t>
            </a:r>
          </a:p>
        </p:txBody>
      </p:sp>
      <p:pic>
        <p:nvPicPr>
          <p:cNvPr id="366"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367"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368"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369"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370"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2"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4"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375"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7"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378"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Financial Times Graphs Blown Up…"/>
          <p:cNvSpPr txBox="1"/>
          <p:nvPr>
            <p:ph type="title" idx="4294967295"/>
          </p:nvPr>
        </p:nvSpPr>
        <p:spPr>
          <a:xfrm>
            <a:off x="444500" y="0"/>
            <a:ext cx="8255000" cy="1587501"/>
          </a:xfrm>
          <a:prstGeom prst="rect">
            <a:avLst/>
          </a:prstGeom>
        </p:spPr>
        <p:txBody>
          <a:bodyPr>
            <a:normAutofit fontScale="100000" lnSpcReduction="0"/>
          </a:bodyPr>
          <a:lstStyle>
            <a:lvl1pPr defTabSz="283463">
              <a:lnSpc>
                <a:spcPts val="7100"/>
              </a:lnSpc>
              <a:defRPr sz="4960">
                <a:solidFill>
                  <a:srgbClr val="000080"/>
                </a:solidFill>
              </a:defRPr>
            </a:lvl1pPr>
          </a:lstStyle>
          <a:p>
            <a:pPr/>
            <a:r>
              <a:t>Financial Times Graphs Blown Up…</a:t>
            </a:r>
          </a:p>
        </p:txBody>
      </p:sp>
      <p:pic>
        <p:nvPicPr>
          <p:cNvPr id="381" name="Image" descr="Image"/>
          <p:cNvPicPr>
            <a:picLocks noChangeAspect="1"/>
          </p:cNvPicPr>
          <p:nvPr/>
        </p:nvPicPr>
        <p:blipFill>
          <a:blip r:embed="rId2">
            <a:extLst/>
          </a:blip>
          <a:stretch>
            <a:fillRect/>
          </a:stretch>
        </p:blipFill>
        <p:spPr>
          <a:xfrm>
            <a:off x="144710" y="3679989"/>
            <a:ext cx="4419843" cy="3064093"/>
          </a:xfrm>
          <a:prstGeom prst="rect">
            <a:avLst/>
          </a:prstGeom>
          <a:ln w="12700">
            <a:miter lim="400000"/>
          </a:ln>
        </p:spPr>
      </p:pic>
      <p:pic>
        <p:nvPicPr>
          <p:cNvPr id="382" name="Image" descr="Image"/>
          <p:cNvPicPr>
            <a:picLocks noChangeAspect="1"/>
          </p:cNvPicPr>
          <p:nvPr/>
        </p:nvPicPr>
        <p:blipFill>
          <a:blip r:embed="rId3">
            <a:extLst/>
          </a:blip>
          <a:stretch>
            <a:fillRect/>
          </a:stretch>
        </p:blipFill>
        <p:spPr>
          <a:xfrm>
            <a:off x="4802645" y="3905731"/>
            <a:ext cx="4150855" cy="2838351"/>
          </a:xfrm>
          <a:prstGeom prst="rect">
            <a:avLst/>
          </a:prstGeom>
          <a:ln w="12700">
            <a:miter lim="400000"/>
          </a:ln>
        </p:spPr>
      </p:pic>
      <p:pic>
        <p:nvPicPr>
          <p:cNvPr id="383" name="Image" descr="Image"/>
          <p:cNvPicPr>
            <a:picLocks noChangeAspect="1"/>
          </p:cNvPicPr>
          <p:nvPr/>
        </p:nvPicPr>
        <p:blipFill>
          <a:blip r:embed="rId4">
            <a:extLst/>
          </a:blip>
          <a:stretch>
            <a:fillRect/>
          </a:stretch>
        </p:blipFill>
        <p:spPr>
          <a:xfrm>
            <a:off x="2374372" y="1587500"/>
            <a:ext cx="4150856" cy="3152784"/>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5"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7"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9"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Inequality Extraction Ratios"/>
          <p:cNvSpPr txBox="1"/>
          <p:nvPr>
            <p:ph type="title" idx="4294967295"/>
          </p:nvPr>
        </p:nvSpPr>
        <p:spPr>
          <a:xfrm>
            <a:off x="277663" y="-1"/>
            <a:ext cx="8572501" cy="1270001"/>
          </a:xfrm>
          <a:prstGeom prst="rect">
            <a:avLst/>
          </a:prstGeom>
        </p:spPr>
        <p:txBody>
          <a:bodyPr>
            <a:normAutofit fontScale="100000" lnSpcReduction="0"/>
          </a:bodyPr>
          <a:lstStyle>
            <a:lvl1pPr defTabSz="288036">
              <a:lnSpc>
                <a:spcPts val="7300"/>
              </a:lnSpc>
              <a:defRPr sz="5040">
                <a:solidFill>
                  <a:srgbClr val="000080"/>
                </a:solidFill>
              </a:defRPr>
            </a:lvl1pPr>
          </a:lstStyle>
          <a:p>
            <a:pPr/>
            <a:r>
              <a:t>Inequality Extraction Ratios</a:t>
            </a:r>
          </a:p>
        </p:txBody>
      </p:sp>
      <p:pic>
        <p:nvPicPr>
          <p:cNvPr id="123" name="Image" descr="Image"/>
          <p:cNvPicPr>
            <a:picLocks noChangeAspect="1"/>
          </p:cNvPicPr>
          <p:nvPr/>
        </p:nvPicPr>
        <p:blipFill>
          <a:blip r:embed="rId3">
            <a:extLst/>
          </a:blip>
          <a:stretch>
            <a:fillRect/>
          </a:stretch>
        </p:blipFill>
        <p:spPr>
          <a:xfrm>
            <a:off x="934805" y="1457331"/>
            <a:ext cx="6797897" cy="5055398"/>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James Stock (2020)"/>
          <p:cNvSpPr txBox="1"/>
          <p:nvPr>
            <p:ph type="title" idx="4294967295"/>
          </p:nvPr>
        </p:nvSpPr>
        <p:spPr>
          <a:xfrm>
            <a:off x="444500" y="0"/>
            <a:ext cx="8255000" cy="1587501"/>
          </a:xfrm>
          <a:prstGeom prst="rect">
            <a:avLst/>
          </a:prstGeom>
        </p:spPr>
        <p:txBody>
          <a:bodyPr>
            <a:normAutofit fontScale="100000" lnSpcReduction="0"/>
          </a:bodyPr>
          <a:lstStyle>
            <a:lvl1pPr defTabSz="393192">
              <a:lnSpc>
                <a:spcPts val="9900"/>
              </a:lnSpc>
              <a:defRPr sz="6880">
                <a:solidFill>
                  <a:srgbClr val="000080"/>
                </a:solidFill>
              </a:defRPr>
            </a:lvl1pPr>
          </a:lstStyle>
          <a:p>
            <a:pPr/>
            <a:r>
              <a:t>James Stock (2020)</a:t>
            </a:r>
          </a:p>
        </p:txBody>
      </p:sp>
      <p:sp>
        <p:nvSpPr>
          <p:cNvPr id="392"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a:normAutofit fontScale="100000" lnSpcReduction="0"/>
          </a:bodyPr>
          <a:lstStyle/>
          <a:p>
            <a:pPr marL="0" indent="0" defTabSz="242315">
              <a:lnSpc>
                <a:spcPts val="3100"/>
              </a:lnSpc>
              <a:spcBef>
                <a:spcPts val="600"/>
              </a:spcBef>
              <a:buSzTx/>
              <a:buFontTx/>
              <a:buNone/>
              <a:defRPr b="1" sz="1590">
                <a:latin typeface="+mn-lt"/>
                <a:ea typeface="+mn-ea"/>
                <a:cs typeface="+mn-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defRPr sz="1271">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defRPr sz="1271">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defRPr sz="1271">
                <a:latin typeface="Times New Roman"/>
                <a:ea typeface="Times New Roman"/>
                <a:cs typeface="Times New Roman"/>
                <a:sym typeface="Times New Roman"/>
              </a:defRPr>
            </a:pPr>
            <a:r>
              <a:t>For March 21, 2020, the positive test rate in the United States is approximately 10%…</a:t>
            </a:r>
          </a:p>
        </p:txBody>
      </p:sp>
      <p:pic>
        <p:nvPicPr>
          <p:cNvPr id="393"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394"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395"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396"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397"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9"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1"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3"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5"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Bringing the Economy Back Up from Anæsthesia"/>
          <p:cNvSpPr txBox="1"/>
          <p:nvPr>
            <p:ph type="title" idx="4294967295"/>
          </p:nvPr>
        </p:nvSpPr>
        <p:spPr>
          <a:xfrm>
            <a:off x="444500" y="0"/>
            <a:ext cx="8255000" cy="1587501"/>
          </a:xfrm>
          <a:prstGeom prst="rect">
            <a:avLst/>
          </a:prstGeom>
        </p:spPr>
        <p:txBody>
          <a:bodyPr>
            <a:normAutofit fontScale="100000" lnSpcReduction="0"/>
          </a:bodyPr>
          <a:lstStyle>
            <a:lvl1pPr defTabSz="283463">
              <a:lnSpc>
                <a:spcPts val="7100"/>
              </a:lnSpc>
              <a:defRPr sz="4960">
                <a:solidFill>
                  <a:srgbClr val="000080"/>
                </a:solidFill>
              </a:defRPr>
            </a:lvl1pPr>
          </a:lstStyle>
          <a:p>
            <a:pPr/>
            <a:r>
              <a:t>Bringing the Economy Back Up from Anæsthesia</a:t>
            </a:r>
          </a:p>
        </p:txBody>
      </p:sp>
      <p:sp>
        <p:nvSpPr>
          <p:cNvPr id="408" name="Major issues:…"/>
          <p:cNvSpPr txBox="1"/>
          <p:nvPr>
            <p:ph type="body" idx="4294967295"/>
          </p:nvPr>
        </p:nvSpPr>
        <p:spPr>
          <a:xfrm>
            <a:off x="444500" y="1587500"/>
            <a:ext cx="8255000" cy="4937520"/>
          </a:xfrm>
          <a:prstGeom prst="rect">
            <a:avLst/>
          </a:prstGeom>
        </p:spPr>
        <p:txBody>
          <a:bodyPr>
            <a:normAutofit fontScale="100000" lnSpcReduction="0"/>
          </a:bodyPr>
          <a:lstStyle/>
          <a:p>
            <a:pPr marL="0" indent="0" defTabSz="288036">
              <a:lnSpc>
                <a:spcPts val="3700"/>
              </a:lnSpc>
              <a:buSzTx/>
              <a:buFontTx/>
              <a:buNone/>
              <a:defRPr b="1" sz="1890">
                <a:latin typeface="+mn-lt"/>
                <a:ea typeface="+mn-ea"/>
                <a:cs typeface="+mn-cs"/>
                <a:sym typeface="Helvetica"/>
              </a:defRPr>
            </a:pPr>
            <a:r>
              <a:t>Major issues:</a:t>
            </a:r>
          </a:p>
          <a:p>
            <a:pPr marL="216026" indent="-216026" defTabSz="288036">
              <a:lnSpc>
                <a:spcPts val="3300"/>
              </a:lnSpc>
              <a:defRPr sz="1512">
                <a:latin typeface="Times New Roman"/>
                <a:ea typeface="Times New Roman"/>
                <a:cs typeface="Times New Roman"/>
                <a:sym typeface="Times New Roman"/>
              </a:defRPr>
            </a:pPr>
            <a:r>
              <a:t>Certificates of immunity:</a:t>
            </a:r>
          </a:p>
          <a:p>
            <a:pPr lvl="1" marL="504062" indent="-216026" defTabSz="288036">
              <a:lnSpc>
                <a:spcPts val="3300"/>
              </a:lnSpc>
              <a:buChar char="•"/>
              <a:defRPr sz="1512">
                <a:latin typeface="Times New Roman"/>
                <a:ea typeface="Times New Roman"/>
                <a:cs typeface="Times New Roman"/>
                <a:sym typeface="Times New Roman"/>
              </a:defRPr>
            </a:pPr>
            <a:r>
              <a:t>Which requires test, test, test:</a:t>
            </a:r>
          </a:p>
          <a:p>
            <a:pPr lvl="2" marL="792098" indent="-216026" defTabSz="288036">
              <a:lnSpc>
                <a:spcPts val="3300"/>
              </a:lnSpc>
              <a:defRPr sz="1512">
                <a:latin typeface="Times New Roman"/>
                <a:ea typeface="Times New Roman"/>
                <a:cs typeface="Times New Roman"/>
                <a:sym typeface="Times New Roman"/>
              </a:defRPr>
            </a:pPr>
            <a:r>
              <a:t>And not just disease virus tests</a:t>
            </a:r>
          </a:p>
          <a:p>
            <a:pPr lvl="2" marL="792098" indent="-216026" defTabSz="288036">
              <a:lnSpc>
                <a:spcPts val="3300"/>
              </a:lnSpc>
              <a:defRPr sz="1512">
                <a:latin typeface="Times New Roman"/>
                <a:ea typeface="Times New Roman"/>
                <a:cs typeface="Times New Roman"/>
                <a:sym typeface="Times New Roman"/>
              </a:defRPr>
            </a:pPr>
            <a:r>
              <a:t>Presence-of-antibodies tests</a:t>
            </a:r>
          </a:p>
          <a:p>
            <a:pPr marL="216026" indent="-216026" defTabSz="288036">
              <a:lnSpc>
                <a:spcPts val="3300"/>
              </a:lnSpc>
              <a:defRPr sz="1512">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defRPr sz="1512">
                <a:latin typeface="Times New Roman"/>
                <a:ea typeface="Times New Roman"/>
                <a:cs typeface="Times New Roman"/>
                <a:sym typeface="Times New Roman"/>
              </a:defRPr>
            </a:pPr>
            <a:r>
              <a:t>What jobs can be done with minimal infection risk?</a:t>
            </a:r>
          </a:p>
          <a:p>
            <a:pPr marL="216026" indent="-216026" defTabSz="288036">
              <a:lnSpc>
                <a:spcPts val="3300"/>
              </a:lnSpc>
              <a:defRPr sz="1512">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defRPr sz="1512">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defRPr sz="1512">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buChar char="•"/>
              <a:defRPr sz="1512">
                <a:latin typeface="Times New Roman"/>
                <a:ea typeface="Times New Roman"/>
                <a:cs typeface="Times New Roman"/>
                <a:sym typeface="Times New Roman"/>
              </a:defRPr>
            </a:pPr>
            <a:r>
              <a:t>Which is pretty much all of them</a:t>
            </a:r>
          </a:p>
          <a:p>
            <a:pPr marL="216026" indent="-216026" defTabSz="288036">
              <a:lnSpc>
                <a:spcPts val="3300"/>
              </a:lnSpc>
              <a:defRPr sz="1512">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buSzTx/>
              <a:buFontTx/>
              <a:buNone/>
              <a:defRPr b="1" sz="1890">
                <a:latin typeface="+mn-lt"/>
                <a:ea typeface="+mn-ea"/>
                <a:cs typeface="+mn-cs"/>
                <a:sym typeface="Helvetica"/>
              </a:defRPr>
            </a:pPr>
          </a:p>
          <a:p>
            <a:pPr marL="0" indent="0" defTabSz="288036">
              <a:lnSpc>
                <a:spcPts val="3700"/>
              </a:lnSpc>
              <a:buSzTx/>
              <a:buFontTx/>
              <a:buNone/>
              <a:defRPr b="1" sz="1890">
                <a:latin typeface="+mn-lt"/>
                <a:ea typeface="+mn-ea"/>
                <a:cs typeface="+mn-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Keeping the Economy from Crashing During the Lockdown"/>
          <p:cNvSpPr txBox="1"/>
          <p:nvPr>
            <p:ph type="title" idx="4294967295"/>
          </p:nvPr>
        </p:nvSpPr>
        <p:spPr>
          <a:xfrm>
            <a:off x="444500" y="0"/>
            <a:ext cx="8255000" cy="1587501"/>
          </a:xfrm>
          <a:prstGeom prst="rect">
            <a:avLst/>
          </a:prstGeom>
        </p:spPr>
        <p:txBody>
          <a:bodyPr>
            <a:normAutofit fontScale="100000" lnSpcReduction="0"/>
          </a:bodyPr>
          <a:lstStyle>
            <a:lvl1pPr defTabSz="246888">
              <a:lnSpc>
                <a:spcPts val="6200"/>
              </a:lnSpc>
              <a:defRPr sz="4320">
                <a:solidFill>
                  <a:srgbClr val="000080"/>
                </a:solidFill>
              </a:defRPr>
            </a:lvl1pPr>
          </a:lstStyle>
          <a:p>
            <a:pPr/>
            <a:r>
              <a:t>Keeping the Economy from Crashing During the Lockdown</a:t>
            </a:r>
          </a:p>
        </p:txBody>
      </p:sp>
      <p:sp>
        <p:nvSpPr>
          <p:cNvPr id="411" name="Nick Rowe: We have a 50% output cut in 100% of the sectors:…"/>
          <p:cNvSpPr txBox="1"/>
          <p:nvPr>
            <p:ph type="body" idx="4294967295"/>
          </p:nvPr>
        </p:nvSpPr>
        <p:spPr>
          <a:xfrm>
            <a:off x="444500" y="1587500"/>
            <a:ext cx="8255000" cy="4937520"/>
          </a:xfrm>
          <a:prstGeom prst="rect">
            <a:avLst/>
          </a:prstGeom>
        </p:spPr>
        <p:txBody>
          <a:bodyPr>
            <a:normAutofit fontScale="100000" lnSpcReduction="0"/>
          </a:bodyPr>
          <a:lstStyle/>
          <a:p>
            <a:pPr marL="0" indent="0" defTabSz="288036">
              <a:lnSpc>
                <a:spcPts val="3700"/>
              </a:lnSpc>
              <a:buSzTx/>
              <a:buFontTx/>
              <a:buNone/>
              <a:defRPr b="1" sz="1890">
                <a:latin typeface="+mn-lt"/>
                <a:ea typeface="+mn-ea"/>
                <a:cs typeface="+mn-cs"/>
                <a:sym typeface="Helvetica"/>
              </a:defRPr>
            </a:pPr>
            <a:r>
              <a:t>Nick Rowe: We have a 50% output cut in 100% of the sectors:</a:t>
            </a:r>
          </a:p>
          <a:p>
            <a:pPr marL="216026" indent="-216026" defTabSz="288036">
              <a:lnSpc>
                <a:spcPts val="3300"/>
              </a:lnSpc>
              <a:defRPr sz="1512">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defRPr sz="1512">
                <a:latin typeface="Times New Roman"/>
                <a:ea typeface="Times New Roman"/>
                <a:cs typeface="Times New Roman"/>
                <a:sym typeface="Times New Roman"/>
              </a:defRPr>
            </a:pPr>
            <a:r>
              <a:t>Nick’s thought experiment:</a:t>
            </a:r>
          </a:p>
          <a:p>
            <a:pPr lvl="1" marL="504062" indent="-216026" defTabSz="288036">
              <a:lnSpc>
                <a:spcPts val="3300"/>
              </a:lnSpc>
              <a:buChar char="•"/>
              <a:defRPr sz="1512">
                <a:latin typeface="Times New Roman"/>
                <a:ea typeface="Times New Roman"/>
                <a:cs typeface="Times New Roman"/>
                <a:sym typeface="Times New Roman"/>
              </a:defRPr>
            </a:pPr>
            <a:r>
              <a:t>In three months we are going to invent unobtanium:</a:t>
            </a:r>
          </a:p>
          <a:p>
            <a:pPr lvl="2" marL="792098" indent="-216026" defTabSz="288036">
              <a:lnSpc>
                <a:spcPts val="3300"/>
              </a:lnSpc>
              <a:defRPr sz="1512">
                <a:latin typeface="Times New Roman"/>
                <a:ea typeface="Times New Roman"/>
                <a:cs typeface="Times New Roman"/>
                <a:sym typeface="Times New Roman"/>
              </a:defRPr>
            </a:pPr>
            <a:r>
              <a:t>Substantial intertemporal substitutibility </a:t>
            </a:r>
          </a:p>
          <a:p>
            <a:pPr lvl="2" marL="792098" indent="-216026" defTabSz="288036">
              <a:lnSpc>
                <a:spcPts val="3300"/>
              </a:lnSpc>
              <a:defRPr sz="1512">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defRPr sz="1512">
                <a:latin typeface="Times New Roman"/>
                <a:ea typeface="Times New Roman"/>
                <a:cs typeface="Times New Roman"/>
                <a:sym typeface="Times New Roman"/>
              </a:defRPr>
            </a:pPr>
            <a:r>
              <a:t>Hence high desired savings rate now</a:t>
            </a:r>
          </a:p>
          <a:p>
            <a:pPr lvl="1" marL="504062" indent="-216026" defTabSz="288036">
              <a:lnSpc>
                <a:spcPts val="3300"/>
              </a:lnSpc>
              <a:buChar char="•"/>
              <a:defRPr sz="1512">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buChar char="•"/>
              <a:defRPr sz="1512">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buChar char="•"/>
              <a:defRPr sz="1512">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buChar char="•"/>
              <a:defRPr sz="1512">
                <a:latin typeface="Times New Roman"/>
                <a:ea typeface="Times New Roman"/>
                <a:cs typeface="Times New Roman"/>
                <a:sym typeface="Times New Roman"/>
              </a:defRPr>
            </a:pPr>
            <a:r>
              <a:t>We need a good RBC economist: are there any?…</a:t>
            </a:r>
          </a:p>
          <a:p>
            <a:pPr marL="0" indent="0" defTabSz="288036">
              <a:lnSpc>
                <a:spcPts val="3300"/>
              </a:lnSpc>
              <a:buSzTx/>
              <a:buFontTx/>
              <a:buNone/>
              <a:defRPr sz="1512">
                <a:latin typeface="Times New Roman"/>
                <a:ea typeface="Times New Roman"/>
                <a:cs typeface="Times New Roman"/>
                <a:sym typeface="Times New Roman"/>
              </a:defRPr>
            </a:pPr>
          </a:p>
          <a:p>
            <a:pPr marL="0" indent="0" defTabSz="288036">
              <a:lnSpc>
                <a:spcPts val="3300"/>
              </a:lnSpc>
              <a:buSzTx/>
              <a:buFontTx/>
              <a:buNone/>
              <a:defRPr sz="1512">
                <a:latin typeface="Times New Roman"/>
                <a:ea typeface="Times New Roman"/>
                <a:cs typeface="Times New Roman"/>
                <a:sym typeface="Times New Roman"/>
              </a:defRPr>
            </a:pPr>
          </a:p>
          <a:p>
            <a:pPr marL="0" indent="0" defTabSz="288036">
              <a:lnSpc>
                <a:spcPts val="2700"/>
              </a:lnSpc>
              <a:buSzTx/>
              <a:buFontTx/>
              <a:buNone/>
              <a:defRPr sz="1008">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Keeping the Economy from Crashing During the Lockdown II"/>
          <p:cNvSpPr txBox="1"/>
          <p:nvPr>
            <p:ph type="title" idx="4294967295"/>
          </p:nvPr>
        </p:nvSpPr>
        <p:spPr>
          <a:xfrm>
            <a:off x="444500" y="0"/>
            <a:ext cx="8255000" cy="1587501"/>
          </a:xfrm>
          <a:prstGeom prst="rect">
            <a:avLst/>
          </a:prstGeom>
        </p:spPr>
        <p:txBody>
          <a:bodyPr>
            <a:normAutofit fontScale="100000" lnSpcReduction="0"/>
          </a:bodyPr>
          <a:lstStyle>
            <a:lvl1pPr defTabSz="233172">
              <a:lnSpc>
                <a:spcPts val="5900"/>
              </a:lnSpc>
              <a:defRPr sz="4080">
                <a:solidFill>
                  <a:srgbClr val="000080"/>
                </a:solidFill>
              </a:defRPr>
            </a:lvl1pPr>
          </a:lstStyle>
          <a:p>
            <a:pPr/>
            <a:r>
              <a:t>Keeping the Economy from Crashing During the Lockdown II</a:t>
            </a:r>
          </a:p>
        </p:txBody>
      </p:sp>
      <p:sp>
        <p:nvSpPr>
          <p:cNvPr id="414" name="Nick Rowe:…"/>
          <p:cNvSpPr txBox="1"/>
          <p:nvPr>
            <p:ph type="body" idx="4294967295"/>
          </p:nvPr>
        </p:nvSpPr>
        <p:spPr>
          <a:xfrm>
            <a:off x="444500" y="1587500"/>
            <a:ext cx="8255000" cy="4937520"/>
          </a:xfrm>
          <a:prstGeom prst="rect">
            <a:avLst/>
          </a:prstGeom>
        </p:spPr>
        <p:txBody>
          <a:bodyPr>
            <a:normAutofit fontScale="100000" lnSpcReduction="0"/>
          </a:bodyPr>
          <a:lstStyle/>
          <a:p>
            <a:pPr marL="0" indent="0" defTabSz="361188">
              <a:lnSpc>
                <a:spcPts val="4700"/>
              </a:lnSpc>
              <a:spcBef>
                <a:spcPts val="900"/>
              </a:spcBef>
              <a:buSzTx/>
              <a:buFontTx/>
              <a:buNone/>
              <a:defRPr b="1" sz="2370">
                <a:latin typeface="+mn-lt"/>
                <a:ea typeface="+mn-ea"/>
                <a:cs typeface="+mn-cs"/>
                <a:sym typeface="Helvetica"/>
              </a:defRPr>
            </a:pPr>
            <a:r>
              <a:t>Nick Rowe:</a:t>
            </a:r>
          </a:p>
          <a:p>
            <a:pPr marL="270890" indent="-270890" defTabSz="361188">
              <a:lnSpc>
                <a:spcPts val="4100"/>
              </a:lnSpc>
              <a:spcBef>
                <a:spcPts val="900"/>
              </a:spcBef>
              <a:defRPr sz="189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70890" indent="-270890" defTabSz="361188">
              <a:lnSpc>
                <a:spcPts val="4100"/>
              </a:lnSpc>
              <a:spcBef>
                <a:spcPts val="900"/>
              </a:spcBef>
              <a:defRPr sz="1896">
                <a:latin typeface="Times New Roman"/>
                <a:ea typeface="Times New Roman"/>
                <a:cs typeface="Times New Roman"/>
                <a:sym typeface="Times New Roman"/>
              </a:defRPr>
            </a:pPr>
            <a:r>
              <a:t>Plus: to extend the thought experiment:</a:t>
            </a:r>
          </a:p>
          <a:p>
            <a:pPr lvl="1" marL="632078" indent="-270890" defTabSz="361188">
              <a:lnSpc>
                <a:spcPts val="4100"/>
              </a:lnSpc>
              <a:spcBef>
                <a:spcPts val="900"/>
              </a:spcBef>
              <a:buChar char="•"/>
              <a:defRPr sz="1896">
                <a:latin typeface="Times New Roman"/>
                <a:ea typeface="Times New Roman"/>
                <a:cs typeface="Times New Roman"/>
                <a:sym typeface="Times New Roman"/>
              </a:defRPr>
            </a:pPr>
            <a:r>
              <a:t>We just lost the ability to make “unobtainium”</a:t>
            </a:r>
          </a:p>
          <a:p>
            <a:pPr lvl="1" marL="632078" indent="-270890" defTabSz="361188">
              <a:lnSpc>
                <a:spcPts val="4100"/>
              </a:lnSpc>
              <a:spcBef>
                <a:spcPts val="900"/>
              </a:spcBef>
              <a:buChar char="•"/>
              <a:defRPr sz="1896">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32078" indent="-270890" defTabSz="361188">
              <a:lnSpc>
                <a:spcPts val="4100"/>
              </a:lnSpc>
              <a:spcBef>
                <a:spcPts val="900"/>
              </a:spcBef>
              <a:buChar char="•"/>
              <a:defRPr sz="1896">
                <a:latin typeface="Times New Roman"/>
                <a:ea typeface="Times New Roman"/>
                <a:cs typeface="Times New Roman"/>
                <a:sym typeface="Times New Roman"/>
              </a:defRPr>
            </a:pPr>
            <a:r>
              <a:t>How should relative prices move as a result? How should we make them move?</a:t>
            </a:r>
          </a:p>
          <a:p>
            <a:pPr marL="0" indent="0" defTabSz="361188">
              <a:lnSpc>
                <a:spcPts val="4100"/>
              </a:lnSpc>
              <a:spcBef>
                <a:spcPts val="900"/>
              </a:spcBef>
              <a:buSzTx/>
              <a:buFontTx/>
              <a:buNone/>
              <a:defRPr sz="1896">
                <a:latin typeface="Times New Roman"/>
                <a:ea typeface="Times New Roman"/>
                <a:cs typeface="Times New Roman"/>
                <a:sym typeface="Times New Roman"/>
              </a:defRPr>
            </a:pPr>
          </a:p>
          <a:p>
            <a:pPr marL="0" indent="0" defTabSz="361188">
              <a:lnSpc>
                <a:spcPts val="4700"/>
              </a:lnSpc>
              <a:spcBef>
                <a:spcPts val="900"/>
              </a:spcBef>
              <a:buSzTx/>
              <a:buFontTx/>
              <a:buNone/>
              <a:defRPr b="1" sz="2370">
                <a:latin typeface="+mn-lt"/>
                <a:ea typeface="+mn-ea"/>
                <a:cs typeface="+mn-cs"/>
                <a:sym typeface="Helvetica"/>
              </a:defRPr>
            </a:pPr>
            <a:r>
              <a:t>Plus: distributional issues</a:t>
            </a:r>
          </a:p>
          <a:p>
            <a:pPr marL="0" indent="0" defTabSz="361188">
              <a:lnSpc>
                <a:spcPts val="4700"/>
              </a:lnSpc>
              <a:spcBef>
                <a:spcPts val="900"/>
              </a:spcBef>
              <a:buSzTx/>
              <a:buFontTx/>
              <a:buNone/>
              <a:defRPr b="1" sz="2370">
                <a:latin typeface="+mn-lt"/>
                <a:ea typeface="+mn-ea"/>
                <a:cs typeface="+mn-cs"/>
                <a:sym typeface="Helvetica"/>
              </a:defRPr>
            </a:pPr>
            <a:r>
              <a:t>Plus: bankruptcy and credit chain issues</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About the Course"/>
          <p:cNvSpPr txBox="1"/>
          <p:nvPr>
            <p:ph type="title" idx="4294967295"/>
          </p:nvPr>
        </p:nvSpPr>
        <p:spPr>
          <a:xfrm>
            <a:off x="277663" y="-3"/>
            <a:ext cx="8572501" cy="1267128"/>
          </a:xfrm>
          <a:prstGeom prst="rect">
            <a:avLst/>
          </a:prstGeom>
        </p:spPr>
        <p:txBody>
          <a:bodyPr lIns="45718" tIns="45718" rIns="45718" bIns="45718">
            <a:normAutofit fontScale="100000" lnSpcReduction="0"/>
          </a:bodyPr>
          <a:lstStyle>
            <a:lvl1pPr>
              <a:lnSpc>
                <a:spcPct val="100000"/>
              </a:lnSpc>
              <a:defRPr sz="6000">
                <a:solidFill>
                  <a:srgbClr val="000080"/>
                </a:solidFill>
              </a:defRPr>
            </a:lvl1pPr>
          </a:lstStyle>
          <a:p>
            <a:pPr/>
            <a:r>
              <a:t>MOAR Coronavirus!</a:t>
            </a:r>
          </a:p>
        </p:txBody>
      </p:sp>
      <p:sp>
        <p:nvSpPr>
          <p:cNvPr id="417"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ormAutofit fontScale="100000" lnSpcReduction="0"/>
          </a:bodyPr>
          <a:lstStyle/>
          <a:p>
            <a:pPr marL="0" indent="0" defTabSz="270341">
              <a:spcBef>
                <a:spcPts val="600"/>
              </a:spcBef>
              <a:buSzTx/>
              <a:buFontTx/>
              <a:buNone/>
              <a:defRPr b="1" sz="3000">
                <a:latin typeface="+mn-lt"/>
                <a:ea typeface="+mn-ea"/>
                <a:cs typeface="+mn-cs"/>
                <a:sym typeface="Helvetica"/>
              </a:defRPr>
            </a:pPr>
            <a:r>
              <a:t>Death for Geezers!</a:t>
            </a:r>
          </a:p>
          <a:p>
            <a:pPr marL="142285" indent="-142285" defTabSz="270341">
              <a:spcBef>
                <a:spcPts val="600"/>
              </a:spcBef>
              <a:buFontTx/>
              <a:defRPr sz="2400">
                <a:latin typeface="Times New Roman"/>
                <a:ea typeface="Times New Roman"/>
                <a:cs typeface="Times New Roman"/>
                <a:sym typeface="Times New Roman"/>
              </a:defRPr>
            </a:pPr>
            <a:r>
              <a:t>Mortality for the Youngs very low…</a:t>
            </a:r>
          </a:p>
          <a:p>
            <a:pPr marL="142285" indent="-142285" defTabSz="270341">
              <a:spcBef>
                <a:spcPts val="600"/>
              </a:spcBef>
              <a:buFontTx/>
              <a:defRPr sz="2400">
                <a:latin typeface="Times New Roman"/>
                <a:ea typeface="Times New Roman"/>
                <a:cs typeface="Times New Roman"/>
                <a:sym typeface="Times New Roman"/>
              </a:defRPr>
            </a:pPr>
            <a:r>
              <a:t>It’s the flu for them—for you…</a:t>
            </a:r>
          </a:p>
          <a:p>
            <a:pPr marL="142285" indent="-142285" defTabSz="270341">
              <a:spcBef>
                <a:spcPts val="600"/>
              </a:spcBef>
              <a:buFontTx/>
              <a:defRPr sz="2400">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FontTx/>
              <a:defRPr sz="2400">
                <a:latin typeface="Times New Roman"/>
                <a:ea typeface="Times New Roman"/>
                <a:cs typeface="Times New Roman"/>
                <a:sym typeface="Times New Roman"/>
              </a:defRPr>
            </a:pPr>
            <a:r>
              <a:t>And an extra doubling—or is it 5%?—mortality for the overweight</a:t>
            </a:r>
          </a:p>
        </p:txBody>
      </p:sp>
      <p:pic>
        <p:nvPicPr>
          <p:cNvPr id="418"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About the Course"/>
          <p:cNvSpPr txBox="1"/>
          <p:nvPr>
            <p:ph type="title" idx="4294967295"/>
          </p:nvPr>
        </p:nvSpPr>
        <p:spPr>
          <a:xfrm>
            <a:off x="277663" y="-3"/>
            <a:ext cx="8572501" cy="1267128"/>
          </a:xfrm>
          <a:prstGeom prst="rect">
            <a:avLst/>
          </a:prstGeom>
        </p:spPr>
        <p:txBody>
          <a:bodyPr lIns="45718" tIns="45718" rIns="45718" bIns="45718">
            <a:normAutofit fontScale="100000" lnSpcReduction="0"/>
          </a:bodyPr>
          <a:lstStyle>
            <a:lvl1pPr defTabSz="297179">
              <a:lnSpc>
                <a:spcPct val="100000"/>
              </a:lnSpc>
              <a:defRPr sz="3900">
                <a:solidFill>
                  <a:srgbClr val="000080"/>
                </a:solidFill>
              </a:defRPr>
            </a:lvl1pPr>
          </a:lstStyle>
          <a:p>
            <a:pPr/>
            <a:r>
              <a:t>What We Think Happened in Wuhan</a:t>
            </a:r>
          </a:p>
        </p:txBody>
      </p:sp>
      <p:sp>
        <p:nvSpPr>
          <p:cNvPr id="421"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ormAutofit fontScale="100000" lnSpcReduction="0"/>
          </a:bodyPr>
          <a:lstStyle/>
          <a:p>
            <a:pPr marL="0" indent="0" defTabSz="203682">
              <a:spcBef>
                <a:spcPts val="400"/>
              </a:spcBef>
              <a:buSzTx/>
              <a:buFontTx/>
              <a:buNone/>
              <a:defRPr b="1" sz="1650">
                <a:latin typeface="+mn-lt"/>
                <a:ea typeface="+mn-ea"/>
                <a:cs typeface="+mn-cs"/>
                <a:sym typeface="Helvetica"/>
              </a:defRPr>
            </a:pPr>
            <a:r>
              <a:t>China beat it quickly &amp; relatively easily!</a:t>
            </a:r>
          </a:p>
          <a:p>
            <a:pPr marL="107200" indent="-107200" defTabSz="203682">
              <a:spcBef>
                <a:spcPts val="400"/>
              </a:spcBef>
              <a:buFontTx/>
              <a:defRPr sz="1320">
                <a:latin typeface="Times New Roman"/>
                <a:ea typeface="Times New Roman"/>
                <a:cs typeface="Times New Roman"/>
                <a:sym typeface="Times New Roman"/>
              </a:defRPr>
            </a:pPr>
            <a:r>
              <a:t>We think</a:t>
            </a:r>
          </a:p>
          <a:p>
            <a:pPr marL="107200" indent="-107200" defTabSz="203682">
              <a:spcBef>
                <a:spcPts val="400"/>
              </a:spcBef>
              <a:buFontTx/>
              <a:defRPr sz="1320">
                <a:latin typeface="Times New Roman"/>
                <a:ea typeface="Times New Roman"/>
                <a:cs typeface="Times New Roman"/>
                <a:sym typeface="Times New Roman"/>
              </a:defRPr>
            </a:pPr>
            <a:r>
              <a:t>Shut down Wuhan when 200 cases per day</a:t>
            </a:r>
          </a:p>
          <a:p>
            <a:pPr marL="107200" indent="-107200" defTabSz="203682">
              <a:spcBef>
                <a:spcPts val="400"/>
              </a:spcBef>
              <a:buFontTx/>
              <a:defRPr sz="1320">
                <a:latin typeface="Times New Roman"/>
                <a:ea typeface="Times New Roman"/>
                <a:cs typeface="Times New Roman"/>
                <a:sym typeface="Times New Roman"/>
              </a:defRPr>
            </a:pPr>
            <a:r>
              <a:t>That seems to have been a good decision</a:t>
            </a:r>
          </a:p>
        </p:txBody>
      </p:sp>
      <p:pic>
        <p:nvPicPr>
          <p:cNvPr id="422"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Thomas Piketty &amp; Gabriel Zucman"/>
          <p:cNvSpPr txBox="1"/>
          <p:nvPr>
            <p:ph type="title" idx="4294967295"/>
          </p:nvPr>
        </p:nvSpPr>
        <p:spPr>
          <a:xfrm>
            <a:off x="277663" y="-1"/>
            <a:ext cx="8572501" cy="1270001"/>
          </a:xfrm>
          <a:prstGeom prst="rect">
            <a:avLst/>
          </a:prstGeom>
        </p:spPr>
        <p:txBody>
          <a:bodyPr>
            <a:normAutofit fontScale="100000" lnSpcReduction="0"/>
          </a:bodyPr>
          <a:lstStyle>
            <a:lvl1pPr defTabSz="233172">
              <a:lnSpc>
                <a:spcPts val="5900"/>
              </a:lnSpc>
              <a:defRPr sz="4080"/>
            </a:lvl1pPr>
          </a:lstStyle>
          <a:p>
            <a:pPr/>
            <a:r>
              <a:t>Thomas Piketty &amp; Gabriel Zucman</a:t>
            </a:r>
          </a:p>
        </p:txBody>
      </p:sp>
      <p:sp>
        <p:nvSpPr>
          <p:cNvPr id="128" name="Capital Is Back: Wealth-Income Ratios in Rich Countries 1700–2010:…"/>
          <p:cNvSpPr txBox="1"/>
          <p:nvPr>
            <p:ph type="body" idx="4294967295"/>
          </p:nvPr>
        </p:nvSpPr>
        <p:spPr>
          <a:xfrm>
            <a:off x="378024" y="1270000"/>
            <a:ext cx="8572501" cy="5080000"/>
          </a:xfrm>
          <a:prstGeom prst="rect">
            <a:avLst/>
          </a:prstGeom>
        </p:spPr>
        <p:txBody>
          <a:bodyPr>
            <a:normAutofit fontScale="100000" lnSpcReduction="0"/>
          </a:bodyPr>
          <a:lstStyle/>
          <a:p>
            <a:pPr marL="0" indent="0" defTabSz="338327">
              <a:spcBef>
                <a:spcPts val="800"/>
              </a:spcBef>
              <a:buSzTx/>
              <a:buFontTx/>
              <a:buNone/>
              <a:defRPr b="1" sz="2220">
                <a:latin typeface="+mn-lt"/>
                <a:ea typeface="+mn-ea"/>
                <a:cs typeface="+mn-cs"/>
                <a:sym typeface="Helvetica"/>
              </a:defRPr>
            </a:pPr>
            <a:r>
              <a:t>Capital Is Back: Wealth-Income Ratios in Rich Countries 1700–2010:</a:t>
            </a:r>
          </a:p>
          <a:p>
            <a:pPr marL="253745" indent="-253745" defTabSz="338327">
              <a:lnSpc>
                <a:spcPts val="3900"/>
              </a:lnSpc>
              <a:spcBef>
                <a:spcPts val="800"/>
              </a:spcBef>
              <a:defRPr sz="1776">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https://github.com/braddelong/public-files/blob/master/readings/article-piketty-zucman-capital-is-back.pdf</a:t>
            </a:r>
            <a:r>
              <a:t>&gt;</a:t>
            </a:r>
          </a:p>
          <a:p>
            <a:pPr marL="253745" indent="-253745" defTabSz="338327">
              <a:spcBef>
                <a:spcPts val="800"/>
              </a:spcBef>
              <a:defRPr sz="1776">
                <a:latin typeface="Times New Roman"/>
                <a:ea typeface="Times New Roman"/>
                <a:cs typeface="Times New Roman"/>
                <a:sym typeface="Times New Roman"/>
              </a:defRPr>
            </a:pPr>
            <a:r>
              <a:t>“How do aggregate wealth-to-income ratios evolve in the long run and why? We address this question using 1970–2010 national balance sheets recently compiled in the top eight developed economies. For the United States, United Kingdom, Germany, and France, we are able to extend our analysis as far back as 1700. We find in every country a gradual rise‘ of wealth-income ratios in recent decades, from about 200–300% in 1970 to 400–600% in 2010. In effect, today’s ratios appear to be returning to the high values observed in Europe in the eighteenth and nineteenth centuries (600–700%). This can be explained by a long-run asset price recovery (itself driven by changes in capital policies since the world wars) and by the slowdown of productivity and population growth, in line with the 􏰀1⁄4 gs Harrod-Domar-Solow formula. That is, for a given net saving rate s1⁄410%, the long-run wealth-income ratio 􏰀 is about 300% if g1⁄43% and 600% if g1⁄41.5%. Our results have implications for capital taxation and regu- lation and shed new light on the changing nature of wealth, the shape of the production function, and the rise of capital shares…”</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About the Course"/>
          <p:cNvSpPr txBox="1"/>
          <p:nvPr>
            <p:ph type="title" idx="4294967295"/>
          </p:nvPr>
        </p:nvSpPr>
        <p:spPr>
          <a:xfrm>
            <a:off x="277663" y="-3"/>
            <a:ext cx="8572501" cy="1267128"/>
          </a:xfrm>
          <a:prstGeom prst="rect">
            <a:avLst/>
          </a:prstGeom>
        </p:spPr>
        <p:txBody>
          <a:bodyPr lIns="45718" tIns="45718" rIns="45718" bIns="45718">
            <a:normAutofit fontScale="100000" lnSpcReduction="0"/>
          </a:bodyPr>
          <a:lstStyle>
            <a:lvl1pPr>
              <a:lnSpc>
                <a:spcPct val="100000"/>
              </a:lnSpc>
              <a:defRPr sz="6000">
                <a:solidFill>
                  <a:srgbClr val="000080"/>
                </a:solidFill>
              </a:defRPr>
            </a:lvl1pPr>
          </a:lstStyle>
          <a:p>
            <a:pPr/>
            <a:r>
              <a:t>The Goal</a:t>
            </a:r>
          </a:p>
        </p:txBody>
      </p:sp>
      <p:sp>
        <p:nvSpPr>
          <p:cNvPr id="425"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ormAutofit fontScale="100000" lnSpcReduction="0"/>
          </a:bodyPr>
          <a:lstStyle/>
          <a:p>
            <a:pPr marL="0" indent="0" defTabSz="107543">
              <a:spcBef>
                <a:spcPts val="500"/>
              </a:spcBef>
              <a:buSzTx/>
              <a:buFontTx/>
              <a:buNone/>
              <a:defRPr b="1" sz="1320">
                <a:latin typeface="+mn-lt"/>
                <a:ea typeface="+mn-ea"/>
                <a:cs typeface="+mn-cs"/>
                <a:sym typeface="Helvetica"/>
              </a:defRPr>
            </a:pPr>
            <a:r>
              <a:t>When Is It Appropriate to Move on This?</a:t>
            </a:r>
          </a:p>
          <a:p>
            <a:pPr marL="56602" indent="-56602" defTabSz="107543">
              <a:spcBef>
                <a:spcPts val="500"/>
              </a:spcBef>
              <a:buFontTx/>
              <a:defRPr sz="1056">
                <a:latin typeface="Times New Roman"/>
                <a:ea typeface="Times New Roman"/>
                <a:cs typeface="Times New Roman"/>
                <a:sym typeface="Times New Roman"/>
              </a:defRPr>
            </a:pPr>
            <a:r>
              <a:t>Immediate social distancing…</a:t>
            </a:r>
          </a:p>
          <a:p>
            <a:pPr marL="56602" indent="-56602" defTabSz="107543">
              <a:spcBef>
                <a:spcPts val="500"/>
              </a:spcBef>
              <a:buFontTx/>
              <a:defRPr sz="1056">
                <a:latin typeface="Times New Roman"/>
                <a:ea typeface="Times New Roman"/>
                <a:cs typeface="Times New Roman"/>
                <a:sym typeface="Times New Roman"/>
              </a:defRPr>
            </a:pPr>
            <a:r>
              <a:t>Self-isolate if you have a cough and a fever…</a:t>
            </a:r>
          </a:p>
          <a:p>
            <a:pPr marL="56602" indent="-56602" defTabSz="107543">
              <a:spcBef>
                <a:spcPts val="500"/>
              </a:spcBef>
              <a:buFontTx/>
              <a:defRPr sz="1056">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FontTx/>
              <a:defRPr sz="1056">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FontTx/>
              <a:buChar char="•"/>
              <a:defRPr sz="1056">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FontTx/>
              <a:buChar char="•"/>
              <a:defRPr sz="1056">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FontTx/>
              <a:buChar char="•"/>
              <a:defRPr sz="1056">
                <a:latin typeface="Times New Roman"/>
                <a:ea typeface="Times New Roman"/>
                <a:cs typeface="Times New Roman"/>
                <a:sym typeface="Times New Roman"/>
              </a:defRPr>
            </a:pPr>
            <a:r>
              <a:t>Plus the sparks you throw off making others’ lives more difficult</a:t>
            </a:r>
          </a:p>
        </p:txBody>
      </p:sp>
      <p:pic>
        <p:nvPicPr>
          <p:cNvPr id="426"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References"/>
          <p:cNvSpPr txBox="1"/>
          <p:nvPr>
            <p:ph type="title" idx="4294967295"/>
          </p:nvPr>
        </p:nvSpPr>
        <p:spPr>
          <a:xfrm>
            <a:off x="444500" y="0"/>
            <a:ext cx="8255000" cy="1587501"/>
          </a:xfrm>
          <a:prstGeom prst="rect">
            <a:avLst/>
          </a:prstGeom>
        </p:spPr>
        <p:txBody>
          <a:bodyPr>
            <a:normAutofit fontScale="100000" lnSpcReduction="0"/>
          </a:bodyPr>
          <a:lstStyle>
            <a:lvl1pPr>
              <a:defRPr>
                <a:solidFill>
                  <a:srgbClr val="000080"/>
                </a:solidFill>
              </a:defRPr>
            </a:lvl1pPr>
          </a:lstStyle>
          <a:p>
            <a:pPr/>
            <a:r>
              <a:t>References</a:t>
            </a:r>
          </a:p>
        </p:txBody>
      </p:sp>
      <p:sp>
        <p:nvSpPr>
          <p:cNvPr id="429"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a:normAutofit fontScale="100000" lnSpcReduction="0"/>
          </a:bodyPr>
          <a:lstStyle/>
          <a:p>
            <a:pPr marL="342899" indent="-342899">
              <a:lnSpc>
                <a:spcPts val="5200"/>
              </a:lnSpc>
              <a:spcBef>
                <a:spcPts val="1200"/>
              </a:spcBef>
              <a:defRPr sz="2400">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a:lnSpc>
                <a:spcPts val="5200"/>
              </a:lnSpc>
              <a:spcBef>
                <a:spcPts val="1200"/>
              </a:spcBef>
              <a:defRPr sz="2400">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a:lnSpc>
                <a:spcPts val="5200"/>
              </a:lnSpc>
              <a:spcBef>
                <a:spcPts val="1200"/>
              </a:spcBef>
              <a:defRPr sz="2400">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About the Course"/>
          <p:cNvSpPr txBox="1"/>
          <p:nvPr>
            <p:ph type="title" idx="4294967295"/>
          </p:nvPr>
        </p:nvSpPr>
        <p:spPr>
          <a:xfrm>
            <a:off x="277663" y="-3"/>
            <a:ext cx="8572501" cy="1267128"/>
          </a:xfrm>
          <a:prstGeom prst="rect">
            <a:avLst/>
          </a:prstGeom>
        </p:spPr>
        <p:txBody>
          <a:bodyPr lIns="45718" tIns="45718" rIns="45718" bIns="45718">
            <a:normAutofit fontScale="100000" lnSpcReduction="0"/>
          </a:bodyPr>
          <a:lstStyle>
            <a:lvl1pPr>
              <a:lnSpc>
                <a:spcPct val="100000"/>
              </a:lnSpc>
              <a:defRPr sz="6000">
                <a:solidFill>
                  <a:srgbClr val="000080"/>
                </a:solidFill>
              </a:defRPr>
            </a:lvl1pPr>
          </a:lstStyle>
          <a:p>
            <a:pPr/>
            <a:r>
              <a:t>MOAR Coronavirus!</a:t>
            </a:r>
          </a:p>
        </p:txBody>
      </p:sp>
      <p:sp>
        <p:nvSpPr>
          <p:cNvPr id="432"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ormAutofit fontScale="100000" lnSpcReduction="0"/>
          </a:bodyPr>
          <a:lstStyle/>
          <a:p>
            <a:pPr marL="0" indent="0" defTabSz="215976">
              <a:spcBef>
                <a:spcPts val="900"/>
              </a:spcBef>
              <a:buSzTx/>
              <a:buFontTx/>
              <a:buNone/>
              <a:defRPr b="1" sz="2430">
                <a:latin typeface="+mn-lt"/>
                <a:ea typeface="+mn-ea"/>
                <a:cs typeface="+mn-cs"/>
                <a:sym typeface="Helvetica"/>
              </a:defRPr>
            </a:pPr>
            <a:r>
              <a:t>What I am watching:</a:t>
            </a:r>
          </a:p>
          <a:p>
            <a:pPr marL="113671" indent="-113671" defTabSz="215976">
              <a:spcBef>
                <a:spcPts val="900"/>
              </a:spcBef>
              <a:buFontTx/>
              <a:defRPr b="1" sz="1944">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FontTx/>
              <a:defRPr b="1" sz="1944">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FontTx/>
              <a:defRPr i="1" sz="1944">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FontTx/>
              <a:defRPr i="1" sz="1944">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FontTx/>
              <a:defRPr i="1" sz="1944">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Catch Our Breath…"/>
          <p:cNvSpPr txBox="1"/>
          <p:nvPr>
            <p:ph type="title"/>
          </p:nvPr>
        </p:nvSpPr>
        <p:spPr>
          <a:xfrm>
            <a:off x="276457" y="-1"/>
            <a:ext cx="8572501" cy="1270001"/>
          </a:xfrm>
          <a:prstGeom prst="rect">
            <a:avLst/>
          </a:prstGeom>
        </p:spPr>
        <p:txBody>
          <a:bodyPr/>
          <a:lstStyle/>
          <a:p>
            <a:pPr/>
            <a:r>
              <a:t>Catch Our Breath…</a:t>
            </a:r>
          </a:p>
        </p:txBody>
      </p:sp>
      <p:sp>
        <p:nvSpPr>
          <p:cNvPr id="435" name="Ask a couple of questions?…"/>
          <p:cNvSpPr txBox="1"/>
          <p:nvPr>
            <p:ph type="body" sz="half" idx="1"/>
          </p:nvPr>
        </p:nvSpPr>
        <p:spPr>
          <a:xfrm>
            <a:off x="276457" y="1270000"/>
            <a:ext cx="3810001" cy="4762500"/>
          </a:xfrm>
          <a:prstGeom prst="rect">
            <a:avLst/>
          </a:prstGeom>
        </p:spPr>
        <p:txBody>
          <a:bodyPr anchor="t"/>
          <a:lstStyle/>
          <a:p>
            <a:pPr marL="213359" indent="-213359" defTabSz="295751">
              <a:spcBef>
                <a:spcPts val="800"/>
              </a:spcBef>
              <a:defRPr sz="1728">
                <a:latin typeface="Times New Roman"/>
                <a:ea typeface="Times New Roman"/>
                <a:cs typeface="Times New Roman"/>
                <a:sym typeface="Times New Roman"/>
              </a:defRPr>
            </a:pPr>
            <a:r>
              <a:t>Ask a couple of questions? </a:t>
            </a:r>
          </a:p>
          <a:p>
            <a:pPr marL="213359" indent="-213359" defTabSz="295751">
              <a:spcBef>
                <a:spcPts val="800"/>
              </a:spcBef>
              <a:defRPr sz="1728">
                <a:latin typeface="Times New Roman"/>
                <a:ea typeface="Times New Roman"/>
                <a:cs typeface="Times New Roman"/>
                <a:sym typeface="Times New Roman"/>
              </a:defRPr>
            </a:pPr>
            <a:r>
              <a:t>Make a couple of comments?</a:t>
            </a:r>
          </a:p>
          <a:p>
            <a:pPr marL="213359" indent="-213359" defTabSz="295751">
              <a:spcBef>
                <a:spcPts val="800"/>
              </a:spcBef>
              <a:defRPr sz="1728">
                <a:latin typeface="Times New Roman"/>
                <a:ea typeface="Times New Roman"/>
                <a:cs typeface="Times New Roman"/>
                <a:sym typeface="Times New Roman"/>
              </a:defRPr>
            </a:pPr>
            <a:r>
              <a:t>Any more readings to recommend?</a:t>
            </a:r>
          </a:p>
          <a:p>
            <a:pPr marL="0" indent="0" defTabSz="295751">
              <a:spcBef>
                <a:spcPts val="800"/>
              </a:spcBef>
              <a:buSzTx/>
              <a:buNone/>
              <a:defRPr sz="1728">
                <a:latin typeface="Times New Roman"/>
                <a:ea typeface="Times New Roman"/>
                <a:cs typeface="Times New Roman"/>
                <a:sym typeface="Times New Roman"/>
              </a:defRPr>
            </a:pPr>
          </a:p>
          <a:p>
            <a:pPr marL="0" indent="0" defTabSz="295751">
              <a:spcBef>
                <a:spcPts val="800"/>
              </a:spcBef>
              <a:buSzTx/>
              <a:buNone/>
              <a:defRPr sz="1728">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github:&lt;</a:t>
            </a:r>
            <a:r>
              <a:rPr u="sng">
                <a:solidFill>
                  <a:srgbClr val="0000FF"/>
                </a:solidFill>
                <a:uFill>
                  <a:solidFill>
                    <a:srgbClr val="0000FF"/>
                  </a:solidFill>
                </a:uFill>
                <a:hlinkClick r:id="rId4" invalidUrl="" action="" tgtFrame="" tooltip="" history="1" highlightClick="0" endSnd="0"/>
              </a:rPr>
              <a:t>https://github.com/braddelong/public-files/blob/master/coronavirus.pptx</a:t>
            </a:r>
            <a:r>
              <a:t>&gt;</a:t>
            </a:r>
          </a:p>
          <a:p>
            <a:pPr marL="213359" indent="-213359" defTabSz="295751">
              <a:spcBef>
                <a:spcPts val="0"/>
              </a:spcBef>
              <a:defRPr sz="1152">
                <a:latin typeface="Times New Roman"/>
                <a:ea typeface="Times New Roman"/>
                <a:cs typeface="Times New Roman"/>
                <a:sym typeface="Times New Roman"/>
              </a:defRPr>
            </a:pPr>
            <a:r>
              <a:rPr u="sng">
                <a:solidFill>
                  <a:srgbClr val="0000FF"/>
                </a:solidFill>
                <a:uFill>
                  <a:solidFill>
                    <a:srgbClr val="0000FF"/>
                  </a:solidFill>
                </a:uFill>
                <a:hlinkClick r:id="rId5" invalidUrl="" action="" tgtFrame="" tooltip="" history="1" highlightClick="0" endSnd="0"/>
              </a:rPr>
              <a:t>https://github.com/braddelong/public-files/blob/master/coronavirus.pdf</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html File: &lt;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213359" indent="-213359" defTabSz="295751">
              <a:spcBef>
                <a:spcPts val="0"/>
              </a:spcBef>
              <a:defRPr sz="1152">
                <a:latin typeface="Times New Roman"/>
                <a:ea typeface="Times New Roman"/>
                <a:cs typeface="Times New Roman"/>
                <a:sym typeface="Times New Roman"/>
              </a:defRPr>
            </a:pPr>
            <a:r>
              <a:t>Edit This File: &lt;</a:t>
            </a:r>
            <a:r>
              <a:rPr u="sng">
                <a:solidFill>
                  <a:srgbClr val="0000FF"/>
                </a:solidFill>
                <a:uFill>
                  <a:solidFill>
                    <a:srgbClr val="0000FF"/>
                  </a:solidFill>
                </a:uFill>
                <a:hlinkClick r:id="rId6" invalidUrl="" action="" tgtFrame="" tooltip="" history="1" highlightClick="0" endSnd="0"/>
              </a:rPr>
              <a:t>https://www.typepad.com/site/blogs/6a00e551f08003883400e551f080068834/post/6a00e551f080038834025d9b3bd66a200c/edit</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7" invalidUrl="" action="" tgtFrame="" tooltip="" history="1" highlightClick="0" endSnd="0"/>
              </a:rPr>
              <a:t>https://delong.typepad.com/files/2020-04-01-coronavirus.pdf</a:t>
            </a:r>
            <a:r>
              <a:t>&gt;</a:t>
            </a:r>
          </a:p>
        </p:txBody>
      </p:sp>
      <p:pic>
        <p:nvPicPr>
          <p:cNvPr id="436" name="Image" descr="Image"/>
          <p:cNvPicPr>
            <a:picLocks noChangeAspect="1"/>
          </p:cNvPicPr>
          <p:nvPr/>
        </p:nvPicPr>
        <p:blipFill>
          <a:blip r:embed="rId8">
            <a:extLst/>
          </a:blip>
          <a:stretch>
            <a:fillRect/>
          </a:stretch>
        </p:blipFill>
        <p:spPr>
          <a:xfrm>
            <a:off x="4086457" y="1270000"/>
            <a:ext cx="4762501" cy="4762500"/>
          </a:xfrm>
          <a:prstGeom prst="rect">
            <a:avLst/>
          </a:prstGeom>
          <a:ln w="3175">
            <a:miter lim="400000"/>
          </a:ln>
        </p:spPr>
      </p:pic>
      <p:sp>
        <p:nvSpPr>
          <p:cNvPr id="437"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About the Course"/>
          <p:cNvSpPr txBox="1"/>
          <p:nvPr>
            <p:ph type="title" idx="4294967295"/>
          </p:nvPr>
        </p:nvSpPr>
        <p:spPr>
          <a:xfrm>
            <a:off x="277663" y="-3"/>
            <a:ext cx="8572501" cy="1267128"/>
          </a:xfrm>
          <a:prstGeom prst="rect">
            <a:avLst/>
          </a:prstGeom>
        </p:spPr>
        <p:txBody>
          <a:bodyPr lIns="45718" tIns="45718" rIns="45718" bIns="45718">
            <a:normAutofit fontScale="100000" lnSpcReduction="0"/>
          </a:bodyPr>
          <a:lstStyle>
            <a:lvl1pPr defTabSz="410764">
              <a:lnSpc>
                <a:spcPct val="100000"/>
              </a:lnSpc>
              <a:defRPr sz="5600">
                <a:solidFill>
                  <a:srgbClr val="000080"/>
                </a:solidFill>
                <a:uFillTx/>
              </a:defRPr>
            </a:lvl1pPr>
          </a:lstStyle>
          <a:p>
            <a:pPr/>
            <a:r>
              <a:t>Coronavirus! (March 16)</a:t>
            </a:r>
          </a:p>
        </p:txBody>
      </p:sp>
      <p:sp>
        <p:nvSpPr>
          <p:cNvPr id="440"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ormAutofit fontScale="100000" lnSpcReduction="0"/>
          </a:bodyPr>
          <a:lstStyle/>
          <a:p>
            <a:pPr marL="0" indent="0" defTabSz="340704">
              <a:spcBef>
                <a:spcPts val="800"/>
              </a:spcBef>
              <a:buSzTx/>
              <a:buFontTx/>
              <a:buNone/>
              <a:defRPr b="1" sz="1748">
                <a:latin typeface="+mn-lt"/>
                <a:ea typeface="+mn-ea"/>
                <a:cs typeface="+mn-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FontTx/>
              <a:buNone/>
              <a:defRPr b="1" sz="1748">
                <a:latin typeface="+mn-lt"/>
                <a:ea typeface="+mn-ea"/>
                <a:cs typeface="+mn-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FontTx/>
              <a:buNone/>
              <a:defRPr b="1" sz="1748">
                <a:latin typeface="+mn-lt"/>
                <a:ea typeface="+mn-ea"/>
                <a:cs typeface="+mn-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FontTx/>
              <a:buNone/>
              <a:defRPr b="1" sz="1748">
                <a:latin typeface="+mn-lt"/>
                <a:ea typeface="+mn-ea"/>
                <a:cs typeface="+mn-cs"/>
                <a:sym typeface="Helvetica"/>
              </a:defRPr>
            </a:pPr>
          </a:p>
          <a:p>
            <a:pPr marL="0" indent="0" defTabSz="340704">
              <a:spcBef>
                <a:spcPts val="800"/>
              </a:spcBef>
              <a:buSzTx/>
              <a:buFontTx/>
              <a:buNone/>
              <a:defRPr b="1" sz="1748">
                <a:latin typeface="+mn-lt"/>
                <a:ea typeface="+mn-ea"/>
                <a:cs typeface="+mn-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FontTx/>
              <a:buNone/>
              <a:defRPr b="1" sz="1748">
                <a:latin typeface="+mn-lt"/>
                <a:ea typeface="+mn-ea"/>
                <a:cs typeface="+mn-cs"/>
                <a:sym typeface="Helvetica"/>
              </a:defRPr>
            </a:pPr>
          </a:p>
          <a:p>
            <a:pPr marL="179317" indent="-179317" defTabSz="340704">
              <a:spcBef>
                <a:spcPts val="800"/>
              </a:spcBef>
              <a:buFontTx/>
              <a:defRPr sz="1748">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About the Course"/>
          <p:cNvSpPr txBox="1"/>
          <p:nvPr>
            <p:ph type="title" idx="4294967295"/>
          </p:nvPr>
        </p:nvSpPr>
        <p:spPr>
          <a:xfrm>
            <a:off x="277663" y="139697"/>
            <a:ext cx="8572502" cy="1267128"/>
          </a:xfrm>
          <a:prstGeom prst="rect">
            <a:avLst/>
          </a:prstGeom>
        </p:spPr>
        <p:txBody>
          <a:bodyPr lIns="45718" tIns="45718" rIns="45718" bIns="45718">
            <a:normAutofit fontScale="100000" lnSpcReduction="0"/>
          </a:bodyPr>
          <a:lstStyle>
            <a:lvl1pPr>
              <a:lnSpc>
                <a:spcPct val="100000"/>
              </a:lnSpc>
              <a:defRPr sz="6000">
                <a:solidFill>
                  <a:srgbClr val="000080"/>
                </a:solidFill>
              </a:defRPr>
            </a:lvl1pPr>
          </a:lstStyle>
          <a:p>
            <a:pPr/>
            <a:r>
              <a:t>MOAR Coronavirus!</a:t>
            </a:r>
          </a:p>
        </p:txBody>
      </p:sp>
      <p:sp>
        <p:nvSpPr>
          <p:cNvPr id="443"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ormAutofit fontScale="100000" lnSpcReduction="0"/>
          </a:bodyPr>
          <a:lstStyle/>
          <a:p>
            <a:pPr marL="0" indent="0" defTabSz="323298">
              <a:buSzTx/>
              <a:buFontTx/>
              <a:buNone/>
              <a:defRPr b="1" sz="1619">
                <a:latin typeface="+mn-lt"/>
                <a:ea typeface="+mn-ea"/>
                <a:cs typeface="+mn-cs"/>
                <a:sym typeface="Helvetica"/>
              </a:defRPr>
            </a:pPr>
            <a:r>
              <a:t>As of March 21: Things are not moving in the right direction:</a:t>
            </a:r>
          </a:p>
          <a:p>
            <a:pPr marL="170156" indent="-170156" defTabSz="323298">
              <a:buFontTx/>
              <a:defRPr sz="1619">
                <a:latin typeface="Times New Roman"/>
                <a:ea typeface="Times New Roman"/>
                <a:cs typeface="Times New Roman"/>
                <a:sym typeface="Times New Roman"/>
              </a:defRPr>
            </a:pPr>
            <a:r>
              <a:t>What is the R</a:t>
            </a:r>
            <a:r>
              <a:rPr baseline="-5998"/>
              <a:t>0</a:t>
            </a:r>
            <a:r>
              <a:t>?</a:t>
            </a:r>
          </a:p>
          <a:p>
            <a:pPr marL="170156" indent="-170156" defTabSz="323298">
              <a:buFontTx/>
              <a:defRPr sz="1619">
                <a:latin typeface="Times New Roman"/>
                <a:ea typeface="Times New Roman"/>
                <a:cs typeface="Times New Roman"/>
                <a:sym typeface="Times New Roman"/>
              </a:defRPr>
            </a:pPr>
            <a:r>
              <a:t>How can the R</a:t>
            </a:r>
            <a:r>
              <a:rPr baseline="-5998"/>
              <a:t>0</a:t>
            </a:r>
            <a:r>
              <a:t> be changed?</a:t>
            </a:r>
          </a:p>
          <a:p>
            <a:pPr marL="170156" indent="-170156" defTabSz="323298">
              <a:buFontTx/>
              <a:defRPr sz="1619">
                <a:latin typeface="Times New Roman"/>
                <a:ea typeface="Times New Roman"/>
                <a:cs typeface="Times New Roman"/>
                <a:sym typeface="Times New Roman"/>
              </a:defRPr>
            </a:pPr>
            <a:r>
              <a:t>How will the R</a:t>
            </a:r>
            <a:r>
              <a:rPr baseline="-5998"/>
              <a:t>0</a:t>
            </a:r>
            <a:r>
              <a:t> change?</a:t>
            </a:r>
          </a:p>
          <a:p>
            <a:pPr marL="170156" indent="-170156" defTabSz="323298">
              <a:buFontTx/>
              <a:defRPr sz="1619">
                <a:latin typeface="Times New Roman"/>
                <a:ea typeface="Times New Roman"/>
                <a:cs typeface="Times New Roman"/>
                <a:sym typeface="Times New Roman"/>
              </a:defRPr>
            </a:pPr>
            <a:r>
              <a:t>What is the asymptote share of the population?</a:t>
            </a:r>
          </a:p>
          <a:p>
            <a:pPr marL="170156" indent="-170156" defTabSz="323298">
              <a:buFontTx/>
              <a:defRPr sz="1619">
                <a:latin typeface="Times New Roman"/>
                <a:ea typeface="Times New Roman"/>
                <a:cs typeface="Times New Roman"/>
                <a:sym typeface="Times New Roman"/>
              </a:defRPr>
            </a:pPr>
            <a:r>
              <a:t>What is the mortality rate?</a:t>
            </a:r>
          </a:p>
        </p:txBody>
      </p:sp>
      <p:pic>
        <p:nvPicPr>
          <p:cNvPr id="444"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445"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About the Course"/>
          <p:cNvSpPr txBox="1"/>
          <p:nvPr>
            <p:ph type="title" idx="4294967295"/>
          </p:nvPr>
        </p:nvSpPr>
        <p:spPr>
          <a:xfrm>
            <a:off x="277663" y="-3"/>
            <a:ext cx="8572501" cy="1267128"/>
          </a:xfrm>
          <a:prstGeom prst="rect">
            <a:avLst/>
          </a:prstGeom>
        </p:spPr>
        <p:txBody>
          <a:bodyPr lIns="45718" tIns="45718" rIns="45718" bIns="45718">
            <a:normAutofit fontScale="100000" lnSpcReduction="0"/>
          </a:bodyPr>
          <a:lstStyle>
            <a:lvl1pPr>
              <a:lnSpc>
                <a:spcPct val="100000"/>
              </a:lnSpc>
              <a:defRPr sz="6000">
                <a:solidFill>
                  <a:srgbClr val="000080"/>
                </a:solidFill>
              </a:defRPr>
            </a:lvl1pPr>
          </a:lstStyle>
          <a:p>
            <a:pPr/>
            <a:r>
              <a:t>MOAR Coronavirus!</a:t>
            </a:r>
          </a:p>
        </p:txBody>
      </p:sp>
      <p:sp>
        <p:nvSpPr>
          <p:cNvPr id="448"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ormAutofit fontScale="100000" lnSpcReduction="0"/>
          </a:bodyPr>
          <a:lstStyle/>
          <a:p>
            <a:pPr marL="0" indent="0" defTabSz="323298">
              <a:buSzTx/>
              <a:buFontTx/>
              <a:buNone/>
              <a:defRPr b="1" sz="1619">
                <a:latin typeface="+mn-lt"/>
                <a:ea typeface="+mn-ea"/>
                <a:cs typeface="+mn-cs"/>
                <a:sym typeface="Helvetica"/>
              </a:defRPr>
            </a:pPr>
            <a:r>
              <a:t>As of March 10: Things are not moving in the right direction:</a:t>
            </a:r>
          </a:p>
          <a:p>
            <a:pPr marL="170156" indent="-170156" defTabSz="323298">
              <a:buFontTx/>
              <a:defRPr sz="1619">
                <a:latin typeface="Times New Roman"/>
                <a:ea typeface="Times New Roman"/>
                <a:cs typeface="Times New Roman"/>
                <a:sym typeface="Times New Roman"/>
              </a:defRPr>
            </a:pPr>
            <a:r>
              <a:t>What is the R</a:t>
            </a:r>
            <a:r>
              <a:rPr baseline="-5998"/>
              <a:t>0</a:t>
            </a:r>
            <a:r>
              <a:t>?</a:t>
            </a:r>
          </a:p>
          <a:p>
            <a:pPr marL="170156" indent="-170156" defTabSz="323298">
              <a:buFontTx/>
              <a:defRPr sz="1619">
                <a:latin typeface="Times New Roman"/>
                <a:ea typeface="Times New Roman"/>
                <a:cs typeface="Times New Roman"/>
                <a:sym typeface="Times New Roman"/>
              </a:defRPr>
            </a:pPr>
            <a:r>
              <a:t>How can the R</a:t>
            </a:r>
            <a:r>
              <a:rPr baseline="-5998"/>
              <a:t>0</a:t>
            </a:r>
            <a:r>
              <a:t> be changed?</a:t>
            </a:r>
          </a:p>
          <a:p>
            <a:pPr marL="170156" indent="-170156" defTabSz="323298">
              <a:buFontTx/>
              <a:defRPr sz="1619">
                <a:latin typeface="Times New Roman"/>
                <a:ea typeface="Times New Roman"/>
                <a:cs typeface="Times New Roman"/>
                <a:sym typeface="Times New Roman"/>
              </a:defRPr>
            </a:pPr>
            <a:r>
              <a:t>How will the R</a:t>
            </a:r>
            <a:r>
              <a:rPr baseline="-5998"/>
              <a:t>0</a:t>
            </a:r>
            <a:r>
              <a:t> change?</a:t>
            </a:r>
          </a:p>
          <a:p>
            <a:pPr marL="170156" indent="-170156" defTabSz="323298">
              <a:buFontTx/>
              <a:defRPr sz="1619">
                <a:latin typeface="Times New Roman"/>
                <a:ea typeface="Times New Roman"/>
                <a:cs typeface="Times New Roman"/>
                <a:sym typeface="Times New Roman"/>
              </a:defRPr>
            </a:pPr>
            <a:r>
              <a:t>What is the asymptote share of the population?</a:t>
            </a:r>
          </a:p>
          <a:p>
            <a:pPr marL="170156" indent="-170156" defTabSz="323298">
              <a:buFontTx/>
              <a:defRPr sz="1619">
                <a:latin typeface="Times New Roman"/>
                <a:ea typeface="Times New Roman"/>
                <a:cs typeface="Times New Roman"/>
                <a:sym typeface="Times New Roman"/>
              </a:defRPr>
            </a:pPr>
            <a:r>
              <a:t>What is the mortality rate?</a:t>
            </a:r>
          </a:p>
        </p:txBody>
      </p:sp>
      <p:pic>
        <p:nvPicPr>
          <p:cNvPr id="449"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450"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Catch Our Breath…"/>
          <p:cNvSpPr txBox="1"/>
          <p:nvPr>
            <p:ph type="title"/>
          </p:nvPr>
        </p:nvSpPr>
        <p:spPr>
          <a:xfrm>
            <a:off x="276457" y="-3"/>
            <a:ext cx="8572501" cy="1270005"/>
          </a:xfrm>
          <a:prstGeom prst="rect">
            <a:avLst/>
          </a:prstGeom>
        </p:spPr>
        <p:txBody>
          <a:bodyPr/>
          <a:lstStyle/>
          <a:p>
            <a:pPr/>
            <a:r>
              <a:t>Notes</a:t>
            </a:r>
          </a:p>
        </p:txBody>
      </p:sp>
      <p:sp>
        <p:nvSpPr>
          <p:cNvPr id="453"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454"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Econ 210a…"/>
          <p:cNvSpPr txBox="1"/>
          <p:nvPr>
            <p:ph type="title" idx="4294967295"/>
          </p:nvPr>
        </p:nvSpPr>
        <p:spPr>
          <a:xfrm>
            <a:off x="277663" y="-1"/>
            <a:ext cx="8572501" cy="3352174"/>
          </a:xfrm>
          <a:prstGeom prst="rect">
            <a:avLst/>
          </a:prstGeom>
        </p:spPr>
        <p:txBody>
          <a:bodyPr>
            <a:normAutofit fontScale="100000" lnSpcReduction="0"/>
          </a:bodyPr>
          <a:lstStyle/>
          <a:p>
            <a:pPr/>
            <a:r>
              <a:t>Econ 210a</a:t>
            </a:r>
          </a:p>
          <a:p>
            <a:pPr>
              <a:lnSpc>
                <a:spcPts val="9800"/>
              </a:lnSpc>
              <a:defRPr sz="6500"/>
            </a:pPr>
            <a:r>
              <a:t>Other Classes…</a:t>
            </a:r>
          </a:p>
        </p:txBody>
      </p:sp>
      <p:sp>
        <p:nvSpPr>
          <p:cNvPr id="457" name="Brad DeLong…"/>
          <p:cNvSpPr txBox="1"/>
          <p:nvPr>
            <p:ph type="body" sz="half" idx="4294967295"/>
          </p:nvPr>
        </p:nvSpPr>
        <p:spPr>
          <a:xfrm>
            <a:off x="277663" y="3810000"/>
            <a:ext cx="8572501" cy="2446070"/>
          </a:xfrm>
          <a:prstGeom prst="rect">
            <a:avLst/>
          </a:prstGeom>
        </p:spPr>
        <p:txBody>
          <a:bodyPr>
            <a:normAutofit fontScale="100000" lnSpcReduction="0"/>
          </a:bodyPr>
          <a:lstStyle/>
          <a:p>
            <a:pPr marL="0" indent="0" algn="ctr">
              <a:spcBef>
                <a:spcPts val="1200"/>
              </a:spcBef>
              <a:buSzTx/>
              <a:buFontTx/>
              <a:buNone/>
              <a:defRPr sz="3600"/>
            </a:pPr>
            <a:r>
              <a:t>Brad DeLong</a:t>
            </a:r>
          </a:p>
          <a:p>
            <a:pPr marL="0" indent="0" algn="ctr">
              <a:spcBef>
                <a:spcPts val="1200"/>
              </a:spcBef>
              <a:buSzTx/>
              <a:buFontTx/>
              <a:buNone/>
              <a:defRPr sz="2400"/>
            </a:pPr>
            <a:r>
              <a:t>U.C. Berkeley</a:t>
            </a:r>
          </a:p>
          <a:p>
            <a:pPr marL="0" indent="0" algn="ctr">
              <a:spcBef>
                <a:spcPts val="1200"/>
              </a:spcBef>
              <a:buSzTx/>
              <a:buFontTx/>
              <a:buNone/>
              <a:defRPr sz="1400"/>
            </a:pPr>
          </a:p>
          <a:p>
            <a:pPr marL="0" indent="0" algn="ctr">
              <a:spcBef>
                <a:spcPts val="1200"/>
              </a:spcBef>
              <a:buSzTx/>
              <a:buFontTx/>
              <a:buNone/>
              <a:defRPr sz="1400"/>
            </a:pPr>
            <a:r>
              <a:t>Last Edited: 2020-04-29</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Readings"/>
          <p:cNvSpPr txBox="1"/>
          <p:nvPr>
            <p:ph type="title" idx="4294967295"/>
          </p:nvPr>
        </p:nvSpPr>
        <p:spPr>
          <a:xfrm>
            <a:off x="444500" y="0"/>
            <a:ext cx="8255000" cy="1587501"/>
          </a:xfrm>
          <a:prstGeom prst="rect">
            <a:avLst/>
          </a:prstGeom>
        </p:spPr>
        <p:txBody>
          <a:bodyPr>
            <a:normAutofit fontScale="100000" lnSpcReduction="0"/>
          </a:bodyPr>
          <a:lstStyle/>
          <a:p>
            <a:pPr/>
            <a:r>
              <a:t>Readings</a:t>
            </a:r>
          </a:p>
        </p:txBody>
      </p:sp>
      <p:sp>
        <p:nvSpPr>
          <p:cNvPr id="460" name="Inequality:…"/>
          <p:cNvSpPr txBox="1"/>
          <p:nvPr>
            <p:ph type="body" idx="4294967295"/>
          </p:nvPr>
        </p:nvSpPr>
        <p:spPr>
          <a:xfrm>
            <a:off x="444500" y="1587500"/>
            <a:ext cx="8255000" cy="4933232"/>
          </a:xfrm>
          <a:prstGeom prst="rect">
            <a:avLst/>
          </a:prstGeom>
        </p:spPr>
        <p:txBody>
          <a:bodyPr>
            <a:normAutofit fontScale="100000" lnSpcReduction="0"/>
          </a:bodyPr>
          <a:lstStyle/>
          <a:p>
            <a:pPr marL="0" indent="0" defTabSz="242315">
              <a:lnSpc>
                <a:spcPts val="3100"/>
              </a:lnSpc>
              <a:spcBef>
                <a:spcPts val="600"/>
              </a:spcBef>
              <a:buSzTx/>
              <a:buFontTx/>
              <a:buNone/>
              <a:defRPr b="1" sz="1590">
                <a:latin typeface="+mn-lt"/>
                <a:ea typeface="+mn-ea"/>
                <a:cs typeface="+mn-cs"/>
                <a:sym typeface="Helvetica"/>
              </a:defRPr>
            </a:pPr>
            <a:r>
              <a:t>Inequality:</a:t>
            </a:r>
          </a:p>
          <a:p>
            <a:pPr marL="181736" indent="-181736" defTabSz="242315">
              <a:lnSpc>
                <a:spcPts val="2700"/>
              </a:lnSpc>
              <a:spcBef>
                <a:spcPts val="600"/>
              </a:spcBef>
              <a:defRPr sz="1271">
                <a:latin typeface="Times New Roman"/>
                <a:ea typeface="Times New Roman"/>
                <a:cs typeface="Times New Roman"/>
                <a:sym typeface="Times New Roman"/>
              </a:defRPr>
            </a:pPr>
            <a:r>
              <a:rPr b="1"/>
              <a:t>Branko Milanovic, Peter H. Lindert, &amp; Jeffrey G. Williamson (2010)</a:t>
            </a:r>
            <a:r>
              <a:t>: Pre-Industrial Inequality &lt;</a:t>
            </a:r>
            <a:r>
              <a:rPr u="sng">
                <a:solidFill>
                  <a:srgbClr val="0000FF"/>
                </a:solidFill>
                <a:uFill>
                  <a:solidFill>
                    <a:srgbClr val="0000FF"/>
                  </a:solidFill>
                </a:uFill>
                <a:hlinkClick r:id="rId2" invalidUrl="" action="" tgtFrame="" tooltip="" history="1" highlightClick="0" endSnd="0"/>
              </a:rPr>
              <a:t>http://onlinelibrary.wiley.com/doi/10.1111/j.1468-0297.2010.02403.x/abstract</a:t>
            </a:r>
            <a:r>
              <a:t>&gt;</a:t>
            </a:r>
          </a:p>
          <a:p>
            <a:pPr marL="181736" indent="-181736" defTabSz="242315">
              <a:lnSpc>
                <a:spcPts val="2700"/>
              </a:lnSpc>
              <a:spcBef>
                <a:spcPts val="600"/>
              </a:spcBef>
              <a:defRPr sz="1271">
                <a:latin typeface="Times New Roman"/>
                <a:ea typeface="Times New Roman"/>
                <a:cs typeface="Times New Roman"/>
                <a:sym typeface="Times New Roman"/>
              </a:defRPr>
            </a:pPr>
            <a:r>
              <a:rPr b="1"/>
              <a:t>Thomas Piketty &amp; Gabriel Zucman</a:t>
            </a:r>
            <a:r>
              <a:t> (2014): Capital Is Back:  Wealth-Income Ratios in Rich Countries 1700–2010 &lt;</a:t>
            </a:r>
            <a:r>
              <a:rPr u="sng">
                <a:solidFill>
                  <a:srgbClr val="0000FF"/>
                </a:solidFill>
                <a:uFill>
                  <a:solidFill>
                    <a:srgbClr val="0000FF"/>
                  </a:solidFill>
                </a:uFill>
                <a:hlinkClick r:id="rId3" invalidUrl="" action="" tgtFrame="" tooltip="" history="1" highlightClick="0" endSnd="0"/>
              </a:rPr>
              <a:t>http://qje.oxfordjournals.org/content/129/3/1255.full.pdf</a:t>
            </a:r>
            <a:r>
              <a:t>&gt;</a:t>
            </a:r>
          </a:p>
          <a:p>
            <a:pPr marL="0" indent="0" defTabSz="242315">
              <a:lnSpc>
                <a:spcPts val="3100"/>
              </a:lnSpc>
              <a:spcBef>
                <a:spcPts val="600"/>
              </a:spcBef>
              <a:buSzTx/>
              <a:buFontTx/>
              <a:buNone/>
              <a:defRPr b="1" sz="1590">
                <a:latin typeface="+mn-lt"/>
                <a:ea typeface="+mn-ea"/>
                <a:cs typeface="+mn-cs"/>
                <a:sym typeface="Helvetica"/>
              </a:defRPr>
            </a:pPr>
          </a:p>
          <a:p>
            <a:pPr marL="0" indent="0" defTabSz="242315">
              <a:lnSpc>
                <a:spcPts val="3100"/>
              </a:lnSpc>
              <a:spcBef>
                <a:spcPts val="600"/>
              </a:spcBef>
              <a:buSzTx/>
              <a:buFontTx/>
              <a:buNone/>
              <a:defRPr b="1" sz="1590">
                <a:latin typeface="+mn-lt"/>
                <a:ea typeface="+mn-ea"/>
                <a:cs typeface="+mn-cs"/>
                <a:sym typeface="Helvetica"/>
              </a:defRPr>
            </a:pPr>
            <a:r>
              <a:t>Unfreedom:</a:t>
            </a:r>
          </a:p>
          <a:p>
            <a:pPr marL="181736" indent="-181736" defTabSz="242315">
              <a:lnSpc>
                <a:spcPts val="2700"/>
              </a:lnSpc>
              <a:spcBef>
                <a:spcPts val="600"/>
              </a:spcBef>
              <a:defRPr sz="1271">
                <a:latin typeface="Times New Roman"/>
                <a:ea typeface="Times New Roman"/>
                <a:cs typeface="Times New Roman"/>
                <a:sym typeface="Times New Roman"/>
              </a:defRPr>
            </a:pPr>
            <a:r>
              <a:rPr b="1"/>
              <a:t>Nathan Nunn</a:t>
            </a:r>
            <a:r>
              <a:t> (2008): </a:t>
            </a:r>
            <a:r>
              <a:rPr i="1"/>
              <a:t>The Long-Term Effects of Africa’s Slave Trades</a:t>
            </a:r>
            <a:r>
              <a:t> &lt;</a:t>
            </a:r>
            <a:r>
              <a:rPr u="sng">
                <a:solidFill>
                  <a:srgbClr val="0000FF"/>
                </a:solidFill>
                <a:uFill>
                  <a:solidFill>
                    <a:srgbClr val="0000FF"/>
                  </a:solidFill>
                </a:uFill>
                <a:hlinkClick r:id="rId4" invalidUrl="" action="" tgtFrame="" tooltip="" history="1" highlightClick="0" endSnd="0"/>
              </a:rPr>
              <a:t>http://www.jstor.org/stable/pdfplus/25098896.pdf</a:t>
            </a:r>
            <a:r>
              <a:t>&gt;</a:t>
            </a:r>
          </a:p>
          <a:p>
            <a:pPr marL="0" indent="0" defTabSz="242315">
              <a:lnSpc>
                <a:spcPts val="3100"/>
              </a:lnSpc>
              <a:spcBef>
                <a:spcPts val="600"/>
              </a:spcBef>
              <a:buSzTx/>
              <a:buFontTx/>
              <a:buNone/>
              <a:defRPr b="1" sz="1590">
                <a:latin typeface="+mn-lt"/>
                <a:ea typeface="+mn-ea"/>
                <a:cs typeface="+mn-cs"/>
                <a:sym typeface="Helvetica"/>
              </a:defRPr>
            </a:pPr>
          </a:p>
          <a:p>
            <a:pPr marL="0" indent="0" defTabSz="242315">
              <a:lnSpc>
                <a:spcPts val="3100"/>
              </a:lnSpc>
              <a:spcBef>
                <a:spcPts val="600"/>
              </a:spcBef>
              <a:buSzTx/>
              <a:buFontTx/>
              <a:buNone/>
              <a:defRPr b="1" sz="1590">
                <a:latin typeface="+mn-lt"/>
                <a:ea typeface="+mn-ea"/>
                <a:cs typeface="+mn-cs"/>
                <a:sym typeface="Helvetica"/>
              </a:defRPr>
            </a:pPr>
            <a:r>
              <a:t>Women, Men, &amp; Children:</a:t>
            </a:r>
          </a:p>
          <a:p>
            <a:pPr marL="181736" indent="-181736" defTabSz="242315">
              <a:lnSpc>
                <a:spcPts val="2700"/>
              </a:lnSpc>
              <a:spcBef>
                <a:spcPts val="600"/>
              </a:spcBef>
              <a:defRPr sz="1271">
                <a:latin typeface="Times New Roman"/>
                <a:ea typeface="Times New Roman"/>
                <a:cs typeface="Times New Roman"/>
                <a:sym typeface="Times New Roman"/>
              </a:defRPr>
            </a:pPr>
            <a:r>
              <a:rPr b="1"/>
              <a:t>Abigail Smith Adams</a:t>
            </a:r>
            <a:r>
              <a:t> (1776): </a:t>
            </a:r>
            <a:r>
              <a:rPr i="1"/>
              <a:t>Letter to John Adams 31 March - 5 April 1776</a:t>
            </a:r>
            <a:r>
              <a:t> &lt;</a:t>
            </a:r>
            <a:r>
              <a:rPr u="sng">
                <a:solidFill>
                  <a:srgbClr val="0000FF"/>
                </a:solidFill>
                <a:uFill>
                  <a:solidFill>
                    <a:srgbClr val="0000FF"/>
                  </a:solidFill>
                </a:uFill>
                <a:hlinkClick r:id="rId5" invalidUrl="" action="" tgtFrame="" tooltip="" history="1" highlightClick="0" endSnd="0"/>
              </a:rPr>
              <a:t>https://www.masshist.org/digitaladams/archive/doc?id=L17760331aa</a:t>
            </a:r>
            <a:r>
              <a:t>&gt;</a:t>
            </a:r>
          </a:p>
          <a:p>
            <a:pPr marL="181736" indent="-181736" defTabSz="242315">
              <a:lnSpc>
                <a:spcPts val="2700"/>
              </a:lnSpc>
              <a:spcBef>
                <a:spcPts val="600"/>
              </a:spcBef>
              <a:defRPr sz="1271">
                <a:latin typeface="Times New Roman"/>
                <a:ea typeface="Times New Roman"/>
                <a:cs typeface="Times New Roman"/>
                <a:sym typeface="Times New Roman"/>
              </a:defRPr>
            </a:pPr>
            <a:r>
              <a:rPr b="1"/>
              <a:t>Martha Bailey </a:t>
            </a:r>
            <a:r>
              <a:t>(2013): </a:t>
            </a:r>
            <a:r>
              <a:rPr i="1"/>
              <a:t>Fifty Years of Family Planning: New Evidence on the Long-Run Effects of Increasing Access to Contraception </a:t>
            </a:r>
            <a:r>
              <a:t>&lt;</a:t>
            </a:r>
            <a:r>
              <a:rPr u="sng">
                <a:solidFill>
                  <a:srgbClr val="0000FF"/>
                </a:solidFill>
                <a:uFill>
                  <a:solidFill>
                    <a:srgbClr val="0000FF"/>
                  </a:solidFill>
                </a:uFill>
                <a:hlinkClick r:id="rId6" invalidUrl="" action="" tgtFrame="" tooltip="" history="1" highlightClick="0" endSnd="0"/>
              </a:rPr>
              <a:t>http://www.nber.org/papers/w19493</a:t>
            </a:r>
            <a:r>
              <a:t>&gt;</a:t>
            </a:r>
          </a:p>
          <a:p>
            <a:pPr marL="181736" indent="-181736" defTabSz="242315">
              <a:lnSpc>
                <a:spcPts val="2700"/>
              </a:lnSpc>
              <a:spcBef>
                <a:spcPts val="600"/>
              </a:spcBef>
              <a:defRPr sz="1271">
                <a:latin typeface="Times New Roman"/>
                <a:ea typeface="Times New Roman"/>
                <a:cs typeface="Times New Roman"/>
                <a:sym typeface="Times New Roman"/>
              </a:defRPr>
            </a:pPr>
            <a:r>
              <a:rPr b="1"/>
              <a:t>Claudia Goldin </a:t>
            </a:r>
            <a:r>
              <a:t>(1991): </a:t>
            </a:r>
            <a:r>
              <a:rPr i="1"/>
              <a:t>The Rise of Women’s Employment </a:t>
            </a:r>
            <a:r>
              <a:t>&lt;</a:t>
            </a:r>
            <a:r>
              <a:rPr u="sng">
                <a:solidFill>
                  <a:srgbClr val="0000FF"/>
                </a:solidFill>
                <a:uFill>
                  <a:solidFill>
                    <a:srgbClr val="0000FF"/>
                  </a:solidFill>
                </a:uFill>
                <a:hlinkClick r:id="rId7" invalidUrl="" action="" tgtFrame="" tooltip="" history="1" highlightClick="0" endSnd="0"/>
              </a:rPr>
              <a:t>http://www.journals.uchicago.edu/doi/abs/10.1086/649603</a:t>
            </a:r>
            <a:r>
              <a:rPr b="1"/>
              <a:t>&gt;</a:t>
            </a:r>
            <a:endParaRPr b="1"/>
          </a:p>
          <a:p>
            <a:pPr marL="181736" indent="-181736" defTabSz="242315">
              <a:lnSpc>
                <a:spcPts val="2700"/>
              </a:lnSpc>
              <a:spcBef>
                <a:spcPts val="600"/>
              </a:spcBef>
              <a:defRPr sz="1271">
                <a:latin typeface="Times New Roman"/>
                <a:ea typeface="Times New Roman"/>
                <a:cs typeface="Times New Roman"/>
                <a:sym typeface="Times New Roman"/>
              </a:defRPr>
            </a:pPr>
            <a:r>
              <a:rPr b="1"/>
              <a:t>Heather Antecol, Kelly Bedard, &amp; Jenna Stearns</a:t>
            </a:r>
            <a:r>
              <a:t> (2018): </a:t>
            </a:r>
            <a:r>
              <a:rPr i="1"/>
              <a:t>Equal but Inequitable: Who Benefits from Gender-Neutral Tenure Clock Stopping Policies</a:t>
            </a:r>
            <a:r>
              <a:t> &lt;</a:t>
            </a:r>
            <a:r>
              <a:rPr u="sng">
                <a:solidFill>
                  <a:srgbClr val="0000FF"/>
                </a:solidFill>
                <a:uFill>
                  <a:solidFill>
                    <a:srgbClr val="0000FF"/>
                  </a:solidFill>
                </a:uFill>
                <a:hlinkClick r:id="rId8" invalidUrl="" action="" tgtFrame="" tooltip="" history="1" highlightClick="0" endSnd="0"/>
              </a:rPr>
              <a:t>https://pubs.aeaweb.org/doi/pdf/10.1257/aer.20160613</a:t>
            </a:r>
            <a:r>
              <a:t>&gt;</a:t>
            </a:r>
          </a:p>
          <a:p>
            <a:pPr marL="181736" indent="-181736" defTabSz="242315">
              <a:lnSpc>
                <a:spcPts val="2700"/>
              </a:lnSpc>
              <a:spcBef>
                <a:spcPts val="600"/>
              </a:spcBef>
              <a:defRPr sz="1271">
                <a:latin typeface="Times New Roman"/>
                <a:ea typeface="Times New Roman"/>
                <a:cs typeface="Times New Roman"/>
                <a:sym typeface="Times New Roman"/>
              </a:defRPr>
            </a:pPr>
            <a:r>
              <a:rPr b="1"/>
              <a:t>Alberto Alesina, Paola Giuliano, &amp; Nathan Nunn </a:t>
            </a:r>
            <a:r>
              <a:t>(2013), O</a:t>
            </a:r>
            <a:r>
              <a:rPr i="1"/>
              <a:t>n the Origins of Gender Roles:  Women and the Plough</a:t>
            </a:r>
            <a:r>
              <a:t> &lt;</a:t>
            </a:r>
            <a:r>
              <a:rPr u="sng">
                <a:solidFill>
                  <a:srgbClr val="0000FF"/>
                </a:solidFill>
                <a:uFill>
                  <a:solidFill>
                    <a:srgbClr val="0000FF"/>
                  </a:solidFill>
                </a:uFill>
                <a:hlinkClick r:id="rId9" invalidUrl="" action="" tgtFrame="" tooltip="" history="1" highlightClick="0" endSnd="0"/>
              </a:rPr>
              <a:t>https://scholar.harvard.edu/files/nunn/files/alesina_giuliano_nunn_qje_2013.pdf</a:t>
            </a:r>
            <a:r>
              <a:t>&gt;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ince 1870 in the Global North"/>
          <p:cNvSpPr txBox="1"/>
          <p:nvPr>
            <p:ph type="title" idx="4294967295"/>
          </p:nvPr>
        </p:nvSpPr>
        <p:spPr>
          <a:xfrm>
            <a:off x="277663" y="-1"/>
            <a:ext cx="8572501" cy="1270001"/>
          </a:xfrm>
          <a:prstGeom prst="rect">
            <a:avLst/>
          </a:prstGeom>
        </p:spPr>
        <p:txBody>
          <a:bodyPr>
            <a:normAutofit fontScale="100000" lnSpcReduction="0"/>
          </a:bodyPr>
          <a:lstStyle>
            <a:lvl1pPr defTabSz="260604">
              <a:lnSpc>
                <a:spcPts val="6600"/>
              </a:lnSpc>
              <a:defRPr sz="4560">
                <a:solidFill>
                  <a:srgbClr val="000080"/>
                </a:solidFill>
              </a:defRPr>
            </a:lvl1pPr>
          </a:lstStyle>
          <a:p>
            <a:pPr/>
            <a:r>
              <a:t>Since 1870 in the Global North</a:t>
            </a:r>
          </a:p>
        </p:txBody>
      </p:sp>
      <p:sp>
        <p:nvSpPr>
          <p:cNvPr id="133" name="A common pattern in Europe:…"/>
          <p:cNvSpPr txBox="1"/>
          <p:nvPr>
            <p:ph type="body" idx="4294967295"/>
          </p:nvPr>
        </p:nvSpPr>
        <p:spPr>
          <a:xfrm>
            <a:off x="277663" y="1270000"/>
            <a:ext cx="5030085" cy="5080000"/>
          </a:xfrm>
          <a:prstGeom prst="rect">
            <a:avLst/>
          </a:prstGeom>
        </p:spPr>
        <p:txBody>
          <a:bodyPr>
            <a:normAutofit fontScale="100000" lnSpcReduction="0"/>
          </a:bodyPr>
          <a:lstStyle/>
          <a:p>
            <a:pPr marL="0" indent="0">
              <a:spcBef>
                <a:spcPts val="1200"/>
              </a:spcBef>
              <a:buSzTx/>
              <a:buFontTx/>
              <a:buNone/>
              <a:defRPr b="1" sz="3000">
                <a:latin typeface="+mn-lt"/>
                <a:ea typeface="+mn-ea"/>
                <a:cs typeface="+mn-cs"/>
                <a:sym typeface="Helvetica"/>
              </a:defRPr>
            </a:pPr>
            <a:r>
              <a:t>A common pattern in Europe:</a:t>
            </a:r>
          </a:p>
          <a:p>
            <a:pPr marL="342899" indent="-342899">
              <a:spcBef>
                <a:spcPts val="1200"/>
              </a:spcBef>
              <a:defRPr sz="2400">
                <a:latin typeface="Times New Roman"/>
                <a:ea typeface="Times New Roman"/>
                <a:cs typeface="Times New Roman"/>
                <a:sym typeface="Times New Roman"/>
              </a:defRPr>
            </a:pPr>
            <a:r>
              <a:t>Divergence with much smaller moves in the United States—so far</a:t>
            </a:r>
          </a:p>
          <a:p>
            <a:pPr marL="342899" indent="-342899">
              <a:spcBef>
                <a:spcPts val="1200"/>
              </a:spcBef>
              <a:defRPr sz="2400">
                <a:latin typeface="Times New Roman"/>
                <a:ea typeface="Times New Roman"/>
                <a:cs typeface="Times New Roman"/>
                <a:sym typeface="Times New Roman"/>
              </a:defRPr>
            </a:pPr>
            <a:r>
              <a:t>To what extent are these fluctuations in accumulated/improved productive asset stocks?</a:t>
            </a:r>
          </a:p>
          <a:p>
            <a:pPr marL="342899" indent="-342899">
              <a:spcBef>
                <a:spcPts val="1200"/>
              </a:spcBef>
              <a:defRPr sz="2400">
                <a:latin typeface="Times New Roman"/>
                <a:ea typeface="Times New Roman"/>
                <a:cs typeface="Times New Roman"/>
                <a:sym typeface="Times New Roman"/>
              </a:defRPr>
            </a:pPr>
            <a:r>
              <a:t>To what extent are these fluctuations in valuation ratios?</a:t>
            </a:r>
          </a:p>
          <a:p>
            <a:pPr marL="342899" indent="-342899">
              <a:spcBef>
                <a:spcPts val="1200"/>
              </a:spcBef>
              <a:defRPr sz="2400">
                <a:latin typeface="Times New Roman"/>
                <a:ea typeface="Times New Roman"/>
                <a:cs typeface="Times New Roman"/>
                <a:sym typeface="Times New Roman"/>
              </a:defRPr>
            </a:pPr>
            <a:r>
              <a:t>How are we to interpret fluctuations in valuation ratios?</a:t>
            </a:r>
          </a:p>
        </p:txBody>
      </p:sp>
      <p:pic>
        <p:nvPicPr>
          <p:cNvPr id="134" name="Image" descr="Image"/>
          <p:cNvPicPr>
            <a:picLocks noChangeAspect="1"/>
          </p:cNvPicPr>
          <p:nvPr/>
        </p:nvPicPr>
        <p:blipFill>
          <a:blip r:embed="rId3">
            <a:extLst/>
          </a:blip>
          <a:stretch>
            <a:fillRect/>
          </a:stretch>
        </p:blipFill>
        <p:spPr>
          <a:xfrm>
            <a:off x="5226143" y="1270000"/>
            <a:ext cx="3624021" cy="2446708"/>
          </a:xfrm>
          <a:prstGeom prst="rect">
            <a:avLst/>
          </a:prstGeom>
          <a:ln w="12700">
            <a:miter lim="400000"/>
          </a:ln>
        </p:spPr>
      </p:pic>
      <p:pic>
        <p:nvPicPr>
          <p:cNvPr id="135" name="Image" descr="Image"/>
          <p:cNvPicPr>
            <a:picLocks noChangeAspect="1"/>
          </p:cNvPicPr>
          <p:nvPr/>
        </p:nvPicPr>
        <p:blipFill>
          <a:blip r:embed="rId4">
            <a:extLst/>
          </a:blip>
          <a:stretch>
            <a:fillRect/>
          </a:stretch>
        </p:blipFill>
        <p:spPr>
          <a:xfrm>
            <a:off x="5307747" y="3944034"/>
            <a:ext cx="3542417" cy="264349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